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1"/>
    <p:sldMasterId id="2147483978" r:id="rId2"/>
  </p:sldMasterIdLst>
  <p:notesMasterIdLst>
    <p:notesMasterId r:id="rId53"/>
  </p:notesMasterIdLst>
  <p:sldIdLst>
    <p:sldId id="256" r:id="rId3"/>
    <p:sldId id="262" r:id="rId4"/>
    <p:sldId id="392" r:id="rId5"/>
    <p:sldId id="293" r:id="rId6"/>
    <p:sldId id="342" r:id="rId7"/>
    <p:sldId id="344" r:id="rId8"/>
    <p:sldId id="367" r:id="rId9"/>
    <p:sldId id="413" r:id="rId10"/>
    <p:sldId id="433" r:id="rId11"/>
    <p:sldId id="405" r:id="rId12"/>
    <p:sldId id="395" r:id="rId13"/>
    <p:sldId id="372" r:id="rId14"/>
    <p:sldId id="371" r:id="rId15"/>
    <p:sldId id="451" r:id="rId16"/>
    <p:sldId id="442" r:id="rId17"/>
    <p:sldId id="452" r:id="rId18"/>
    <p:sldId id="421" r:id="rId19"/>
    <p:sldId id="436" r:id="rId20"/>
    <p:sldId id="429" r:id="rId21"/>
    <p:sldId id="445" r:id="rId22"/>
    <p:sldId id="430" r:id="rId23"/>
    <p:sldId id="431" r:id="rId24"/>
    <p:sldId id="435" r:id="rId25"/>
    <p:sldId id="432" r:id="rId26"/>
    <p:sldId id="369" r:id="rId27"/>
    <p:sldId id="439" r:id="rId28"/>
    <p:sldId id="434" r:id="rId29"/>
    <p:sldId id="448" r:id="rId30"/>
    <p:sldId id="271" r:id="rId31"/>
    <p:sldId id="360" r:id="rId32"/>
    <p:sldId id="361" r:id="rId33"/>
    <p:sldId id="368" r:id="rId34"/>
    <p:sldId id="453" r:id="rId35"/>
    <p:sldId id="438" r:id="rId36"/>
    <p:sldId id="366" r:id="rId37"/>
    <p:sldId id="446" r:id="rId38"/>
    <p:sldId id="447" r:id="rId39"/>
    <p:sldId id="426" r:id="rId40"/>
    <p:sldId id="454" r:id="rId41"/>
    <p:sldId id="260" r:id="rId42"/>
    <p:sldId id="455" r:id="rId43"/>
    <p:sldId id="444" r:id="rId44"/>
    <p:sldId id="457" r:id="rId45"/>
    <p:sldId id="458" r:id="rId46"/>
    <p:sldId id="383" r:id="rId47"/>
    <p:sldId id="394" r:id="rId48"/>
    <p:sldId id="397" r:id="rId49"/>
    <p:sldId id="409" r:id="rId50"/>
    <p:sldId id="363" r:id="rId51"/>
    <p:sldId id="415"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660033"/>
    <a:srgbClr val="0000FF"/>
    <a:srgbClr val="99FF66"/>
    <a:srgbClr val="33CC33"/>
    <a:srgbClr val="F1EDE1"/>
    <a:srgbClr val="6600CC"/>
    <a:srgbClr val="FF0066"/>
    <a:srgbClr val="FF33CC"/>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7" autoAdjust="0"/>
    <p:restoredTop sz="77778" autoAdjust="0"/>
  </p:normalViewPr>
  <p:slideViewPr>
    <p:cSldViewPr>
      <p:cViewPr varScale="1">
        <p:scale>
          <a:sx n="84" d="100"/>
          <a:sy n="84" d="100"/>
        </p:scale>
        <p:origin x="1116"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uk-UA" sz="2400" dirty="0"/>
              <a:t>Підвищення кваліфікації на освітніх платформах «На Урок», </a:t>
            </a:r>
            <a:r>
              <a:rPr lang="uk-UA" sz="2400" dirty="0" err="1"/>
              <a:t>Всеосвіта</a:t>
            </a:r>
            <a:r>
              <a:rPr lang="uk-UA" sz="2400" dirty="0"/>
              <a:t>, «</a:t>
            </a:r>
            <a:r>
              <a:rPr lang="uk-UA" sz="2400" dirty="0" err="1"/>
              <a:t>ЕдЕра</a:t>
            </a:r>
            <a:r>
              <a:rPr lang="uk-UA" sz="2400" dirty="0"/>
              <a:t>»,  МС</a:t>
            </a:r>
            <a:r>
              <a:rPr lang="en-US" sz="2400" dirty="0"/>
              <a:t>FR</a:t>
            </a:r>
            <a:r>
              <a:rPr lang="uk-UA" sz="2400" dirty="0"/>
              <a:t>, ГО Центр розвитку освіти (171 год.),</a:t>
            </a:r>
            <a:r>
              <a:rPr lang="uk-UA" sz="2400" baseline="0" dirty="0"/>
              <a:t> консультації з Управлінням якості освіти в Одеській області</a:t>
            </a:r>
            <a:endParaRPr lang="uk-UA" sz="2400" dirty="0"/>
          </a:p>
        </c:rich>
      </c:tx>
      <c:layout>
        <c:manualLayout>
          <c:xMode val="edge"/>
          <c:yMode val="edge"/>
          <c:x val="0.14830494411275541"/>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uk-UA"/>
        </a:p>
      </c:txPr>
    </c:title>
    <c:autoTitleDeleted val="0"/>
    <c:plotArea>
      <c:layout>
        <c:manualLayout>
          <c:layoutTarget val="inner"/>
          <c:xMode val="edge"/>
          <c:yMode val="edge"/>
          <c:x val="0.15397298775153107"/>
          <c:y val="0.35182805229337472"/>
          <c:w val="0.81755479002624676"/>
          <c:h val="0.30102678002829969"/>
        </c:manualLayout>
      </c:layout>
      <c:barChart>
        <c:barDir val="bar"/>
        <c:grouping val="clustered"/>
        <c:varyColors val="0"/>
        <c:ser>
          <c:idx val="0"/>
          <c:order val="0"/>
          <c:tx>
            <c:strRef>
              <c:f>Лист1!$B$1</c:f>
              <c:strCache>
                <c:ptCount val="1"/>
                <c:pt idx="0">
                  <c:v>Кількість годин</c:v>
                </c:pt>
              </c:strCache>
            </c:strRef>
          </c:tx>
          <c:spPr>
            <a:solidFill>
              <a:schemeClr val="accent6"/>
            </a:solidFill>
            <a:ln>
              <a:noFill/>
            </a:ln>
            <a:effectLst/>
          </c:spPr>
          <c:invertIfNegative val="0"/>
          <c:cat>
            <c:numRef>
              <c:f>Лист1!$A$2:$A$6</c:f>
              <c:numCache>
                <c:formatCode>General</c:formatCode>
                <c:ptCount val="5"/>
                <c:pt idx="0">
                  <c:v>2019</c:v>
                </c:pt>
                <c:pt idx="1">
                  <c:v>2020</c:v>
                </c:pt>
                <c:pt idx="2">
                  <c:v>2021</c:v>
                </c:pt>
                <c:pt idx="3">
                  <c:v>2022</c:v>
                </c:pt>
                <c:pt idx="4">
                  <c:v>2023</c:v>
                </c:pt>
              </c:numCache>
            </c:numRef>
          </c:cat>
          <c:val>
            <c:numRef>
              <c:f>Лист1!$B$2:$B$6</c:f>
              <c:numCache>
                <c:formatCode>General</c:formatCode>
                <c:ptCount val="5"/>
                <c:pt idx="0">
                  <c:v>30</c:v>
                </c:pt>
                <c:pt idx="1">
                  <c:v>68</c:v>
                </c:pt>
                <c:pt idx="2">
                  <c:v>40</c:v>
                </c:pt>
                <c:pt idx="3">
                  <c:v>48</c:v>
                </c:pt>
                <c:pt idx="4">
                  <c:v>12</c:v>
                </c:pt>
              </c:numCache>
            </c:numRef>
          </c:val>
          <c:extLst>
            <c:ext xmlns:c16="http://schemas.microsoft.com/office/drawing/2014/chart" uri="{C3380CC4-5D6E-409C-BE32-E72D297353CC}">
              <c16:uniqueId val="{00000000-AF71-4CAC-9EEF-0962AE5C8279}"/>
            </c:ext>
          </c:extLst>
        </c:ser>
        <c:dLbls>
          <c:showLegendKey val="0"/>
          <c:showVal val="0"/>
          <c:showCatName val="0"/>
          <c:showSerName val="0"/>
          <c:showPercent val="0"/>
          <c:showBubbleSize val="0"/>
        </c:dLbls>
        <c:gapWidth val="219"/>
        <c:axId val="489647768"/>
        <c:axId val="489648488"/>
      </c:barChart>
      <c:valAx>
        <c:axId val="489648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uk-UA"/>
          </a:p>
        </c:txPr>
        <c:crossAx val="489647768"/>
        <c:crosses val="autoZero"/>
        <c:crossBetween val="between"/>
      </c:valAx>
      <c:catAx>
        <c:axId val="489647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uk-UA"/>
          </a:p>
        </c:txPr>
        <c:crossAx val="489648488"/>
        <c:crosses val="autoZero"/>
        <c:auto val="1"/>
        <c:lblAlgn val="ctr"/>
        <c:lblOffset val="100"/>
        <c:noMultiLvlLbl val="0"/>
      </c:catAx>
      <c:dTable>
        <c:showHorzBorder val="1"/>
        <c:showVertBorder val="1"/>
        <c:showOutline val="0"/>
        <c:showKeys val="1"/>
        <c:spPr>
          <a:pattFill prst="pct5">
            <a:fgClr>
              <a:schemeClr val="accent1"/>
            </a:fgClr>
            <a:bgClr>
              <a:schemeClr val="bg1"/>
            </a:bgClr>
          </a:patt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3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uk-UA"/>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97695-9B41-4A06-8857-D957311C2286}" type="datetimeFigureOut">
              <a:rPr lang="ru-RU" smtClean="0"/>
              <a:pPr/>
              <a:t>24.06.2025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53AAB-56CA-4B2B-BBF0-79A26E1C9FA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1</a:t>
            </a:fld>
            <a:endParaRPr lang="ru-RU" dirty="0"/>
          </a:p>
        </p:txBody>
      </p:sp>
    </p:spTree>
    <p:extLst>
      <p:ext uri="{BB962C8B-B14F-4D97-AF65-F5344CB8AC3E}">
        <p14:creationId xmlns:p14="http://schemas.microsoft.com/office/powerpoint/2010/main" val="419959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11</a:t>
            </a:fld>
            <a:endParaRPr lang="ru-RU"/>
          </a:p>
        </p:txBody>
      </p:sp>
    </p:spTree>
    <p:extLst>
      <p:ext uri="{BB962C8B-B14F-4D97-AF65-F5344CB8AC3E}">
        <p14:creationId xmlns:p14="http://schemas.microsoft.com/office/powerpoint/2010/main" val="389840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12</a:t>
            </a:fld>
            <a:endParaRPr lang="ru-RU"/>
          </a:p>
        </p:txBody>
      </p:sp>
    </p:spTree>
    <p:extLst>
      <p:ext uri="{BB962C8B-B14F-4D97-AF65-F5344CB8AC3E}">
        <p14:creationId xmlns:p14="http://schemas.microsoft.com/office/powerpoint/2010/main" val="310746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19</a:t>
            </a:fld>
            <a:endParaRPr lang="ru-RU"/>
          </a:p>
        </p:txBody>
      </p:sp>
    </p:spTree>
    <p:extLst>
      <p:ext uri="{BB962C8B-B14F-4D97-AF65-F5344CB8AC3E}">
        <p14:creationId xmlns:p14="http://schemas.microsoft.com/office/powerpoint/2010/main" val="363693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23</a:t>
            </a:fld>
            <a:endParaRPr lang="ru-RU"/>
          </a:p>
        </p:txBody>
      </p:sp>
    </p:spTree>
    <p:extLst>
      <p:ext uri="{BB962C8B-B14F-4D97-AF65-F5344CB8AC3E}">
        <p14:creationId xmlns:p14="http://schemas.microsoft.com/office/powerpoint/2010/main" val="172366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24</a:t>
            </a:fld>
            <a:endParaRPr lang="ru-RU"/>
          </a:p>
        </p:txBody>
      </p:sp>
    </p:spTree>
    <p:extLst>
      <p:ext uri="{BB962C8B-B14F-4D97-AF65-F5344CB8AC3E}">
        <p14:creationId xmlns:p14="http://schemas.microsoft.com/office/powerpoint/2010/main" val="886514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28</a:t>
            </a:fld>
            <a:endParaRPr lang="ru-RU"/>
          </a:p>
        </p:txBody>
      </p:sp>
    </p:spTree>
    <p:extLst>
      <p:ext uri="{BB962C8B-B14F-4D97-AF65-F5344CB8AC3E}">
        <p14:creationId xmlns:p14="http://schemas.microsoft.com/office/powerpoint/2010/main" val="50601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29</a:t>
            </a:fld>
            <a:endParaRPr lang="ru-RU"/>
          </a:p>
        </p:txBody>
      </p:sp>
    </p:spTree>
    <p:extLst>
      <p:ext uri="{BB962C8B-B14F-4D97-AF65-F5344CB8AC3E}">
        <p14:creationId xmlns:p14="http://schemas.microsoft.com/office/powerpoint/2010/main" val="1010613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49</a:t>
            </a:fld>
            <a:endParaRPr lang="ru-RU"/>
          </a:p>
        </p:txBody>
      </p:sp>
    </p:spTree>
    <p:extLst>
      <p:ext uri="{BB962C8B-B14F-4D97-AF65-F5344CB8AC3E}">
        <p14:creationId xmlns:p14="http://schemas.microsoft.com/office/powerpoint/2010/main" val="157278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B253AAB-56CA-4B2B-BBF0-79A26E1C9FA7}" type="slidenum">
              <a:rPr lang="ru-RU" smtClean="0"/>
              <a:pPr/>
              <a:t>2</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3</a:t>
            </a:fld>
            <a:endParaRPr lang="ru-RU"/>
          </a:p>
        </p:txBody>
      </p:sp>
    </p:spTree>
    <p:extLst>
      <p:ext uri="{BB962C8B-B14F-4D97-AF65-F5344CB8AC3E}">
        <p14:creationId xmlns:p14="http://schemas.microsoft.com/office/powerpoint/2010/main" val="363703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4</a:t>
            </a:fld>
            <a:endParaRPr lang="ru-RU"/>
          </a:p>
        </p:txBody>
      </p:sp>
    </p:spTree>
    <p:extLst>
      <p:ext uri="{BB962C8B-B14F-4D97-AF65-F5344CB8AC3E}">
        <p14:creationId xmlns:p14="http://schemas.microsoft.com/office/powerpoint/2010/main" val="185887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5</a:t>
            </a:fld>
            <a:endParaRPr lang="ru-RU"/>
          </a:p>
        </p:txBody>
      </p:sp>
    </p:spTree>
    <p:extLst>
      <p:ext uri="{BB962C8B-B14F-4D97-AF65-F5344CB8AC3E}">
        <p14:creationId xmlns:p14="http://schemas.microsoft.com/office/powerpoint/2010/main" val="328710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7</a:t>
            </a:fld>
            <a:endParaRPr lang="ru-RU"/>
          </a:p>
        </p:txBody>
      </p:sp>
    </p:spTree>
    <p:extLst>
      <p:ext uri="{BB962C8B-B14F-4D97-AF65-F5344CB8AC3E}">
        <p14:creationId xmlns:p14="http://schemas.microsoft.com/office/powerpoint/2010/main" val="310772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8</a:t>
            </a:fld>
            <a:endParaRPr lang="ru-RU"/>
          </a:p>
        </p:txBody>
      </p:sp>
    </p:spTree>
    <p:extLst>
      <p:ext uri="{BB962C8B-B14F-4D97-AF65-F5344CB8AC3E}">
        <p14:creationId xmlns:p14="http://schemas.microsoft.com/office/powerpoint/2010/main" val="222564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9</a:t>
            </a:fld>
            <a:endParaRPr lang="ru-RU"/>
          </a:p>
        </p:txBody>
      </p:sp>
    </p:spTree>
    <p:extLst>
      <p:ext uri="{BB962C8B-B14F-4D97-AF65-F5344CB8AC3E}">
        <p14:creationId xmlns:p14="http://schemas.microsoft.com/office/powerpoint/2010/main" val="3789837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BB253AAB-56CA-4B2B-BBF0-79A26E1C9FA7}" type="slidenum">
              <a:rPr lang="ru-RU" smtClean="0"/>
              <a:pPr/>
              <a:t>10</a:t>
            </a:fld>
            <a:endParaRPr lang="ru-RU"/>
          </a:p>
        </p:txBody>
      </p:sp>
    </p:spTree>
    <p:extLst>
      <p:ext uri="{BB962C8B-B14F-4D97-AF65-F5344CB8AC3E}">
        <p14:creationId xmlns:p14="http://schemas.microsoft.com/office/powerpoint/2010/main" val="94918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68523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138074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126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3926137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3243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311743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731454642"/>
      </p:ext>
    </p:extLst>
  </p:cSld>
  <p:clrMapOvr>
    <a:masterClrMapping/>
  </p:clrMapOvr>
  <p:transition>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2273650617"/>
      </p:ext>
    </p:extLst>
  </p:cSld>
  <p:clrMapOvr>
    <a:masterClrMapping/>
  </p:clrMapOvr>
  <p:transition>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1658872671"/>
      </p:ext>
    </p:extLst>
  </p:cSld>
  <p:clrMapOvr>
    <a:masterClrMapping/>
  </p:clrMapOvr>
  <p:transition>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731893432"/>
      </p:ext>
    </p:extLst>
  </p:cSld>
  <p:clrMapOvr>
    <a:masterClrMapping/>
  </p:clrMapOvr>
  <p:transition>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67344585"/>
      </p:ext>
    </p:extLst>
  </p:cSld>
  <p:clrMapOvr>
    <a:masterClrMapping/>
  </p:clrMapOvr>
  <p:transition>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transition>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1698140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3230201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905708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9FD68F6C-5D97-4220-AFDA-1350BA256851}" type="datetimeFigureOut">
              <a:rPr lang="uk-UA" smtClean="0"/>
              <a:t>24.06.2025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884076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9FD68F6C-5D97-4220-AFDA-1350BA256851}" type="datetimeFigureOut">
              <a:rPr lang="uk-UA" smtClean="0"/>
              <a:t>24.06.2025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2641182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9FD68F6C-5D97-4220-AFDA-1350BA256851}" type="datetimeFigureOut">
              <a:rPr lang="uk-UA" smtClean="0"/>
              <a:t>24.06.2025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3796692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68F6C-5D97-4220-AFDA-1350BA256851}" type="datetimeFigureOut">
              <a:rPr lang="uk-UA" smtClean="0"/>
              <a:t>24.06.2025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2601232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FD68F6C-5D97-4220-AFDA-1350BA256851}" type="datetimeFigureOut">
              <a:rPr lang="uk-UA" smtClean="0"/>
              <a:t>24.06.2025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929913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4201892978"/>
      </p:ext>
    </p:extLst>
  </p:cSld>
  <p:clrMapOvr>
    <a:masterClrMapping/>
  </p:clrMapOvr>
  <p:transition>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FD68F6C-5D97-4220-AFDA-1350BA256851}" type="datetimeFigureOut">
              <a:rPr lang="uk-UA" smtClean="0"/>
              <a:t>24.06.2025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3121359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3905399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1663935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1130455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26776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908778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3397666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FD68F6C-5D97-4220-AFDA-1350BA256851}" type="datetimeFigureOut">
              <a:rPr lang="uk-UA" smtClean="0"/>
              <a:t>24.06.2025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A81D0FD0-4D37-47E4-85C8-BFB26FE8B7C6}" type="slidenum">
              <a:rPr lang="uk-UA" smtClean="0"/>
              <a:t>‹#›</a:t>
            </a:fld>
            <a:endParaRPr lang="uk-UA"/>
          </a:p>
        </p:txBody>
      </p:sp>
    </p:spTree>
    <p:extLst>
      <p:ext uri="{BB962C8B-B14F-4D97-AF65-F5344CB8AC3E}">
        <p14:creationId xmlns:p14="http://schemas.microsoft.com/office/powerpoint/2010/main" val="993918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a:t>Образец заголовка</a:t>
            </a:r>
          </a:p>
        </p:txBody>
      </p:sp>
      <p:sp>
        <p:nvSpPr>
          <p:cNvPr id="3" name="Дата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3815225649"/>
      </p:ext>
    </p:extLst>
  </p:cSld>
  <p:clrMapOvr>
    <a:masterClrMapping/>
  </p:clrMapOvr>
  <p:transition>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1751347760"/>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2122791854"/>
      </p:ext>
    </p:extLst>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393511390"/>
      </p:ext>
    </p:extLst>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2729821090"/>
      </p:ext>
    </p:extLst>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1546493486"/>
      </p:ext>
    </p:extLst>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65B7319-8752-43DC-9251-6FF6EC4E5500}" type="datetimeFigureOut">
              <a:rPr lang="ru-RU" smtClean="0"/>
              <a:pPr/>
              <a:t>24.06.2025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00933E-8E9E-46F7-A2F2-BCFA8E62F16D}" type="slidenum">
              <a:rPr lang="ru-RU" smtClean="0"/>
              <a:pPr/>
              <a:t>‹#›</a:t>
            </a:fld>
            <a:endParaRPr lang="ru-RU"/>
          </a:p>
        </p:txBody>
      </p:sp>
    </p:spTree>
    <p:extLst>
      <p:ext uri="{BB962C8B-B14F-4D97-AF65-F5344CB8AC3E}">
        <p14:creationId xmlns:p14="http://schemas.microsoft.com/office/powerpoint/2010/main" val="238551996"/>
      </p:ext>
    </p:extLst>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5B7319-8752-43DC-9251-6FF6EC4E5500}" type="datetimeFigureOut">
              <a:rPr lang="ru-RU" smtClean="0"/>
              <a:pPr/>
              <a:t>24.06.2025</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9A00933E-8E9E-46F7-A2F2-BCFA8E62F16D}" type="slidenum">
              <a:rPr lang="ru-RU" smtClean="0"/>
              <a:pPr/>
              <a:t>‹#›</a:t>
            </a:fld>
            <a:endParaRPr lang="ru-RU"/>
          </a:p>
        </p:txBody>
      </p:sp>
    </p:spTree>
    <p:extLst>
      <p:ext uri="{BB962C8B-B14F-4D97-AF65-F5344CB8AC3E}">
        <p14:creationId xmlns:p14="http://schemas.microsoft.com/office/powerpoint/2010/main" val="1123338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660" r:id="rId19"/>
    <p:sldLayoutId id="2147483662" r:id="rId20"/>
    <p:sldLayoutId id="2147483661" r:id="rId21"/>
  </p:sldLayoutIdLst>
  <p:transition>
    <p:pull dir="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9FD68F6C-5D97-4220-AFDA-1350BA256851}" type="datetimeFigureOut">
              <a:rPr lang="uk-UA" smtClean="0"/>
              <a:t>24.06.2025</a:t>
            </a:fld>
            <a:endParaRPr lang="uk-UA"/>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A81D0FD0-4D37-47E4-85C8-BFB26FE8B7C6}" type="slidenum">
              <a:rPr lang="uk-UA" smtClean="0"/>
              <a:t>‹#›</a:t>
            </a:fld>
            <a:endParaRPr lang="uk-UA"/>
          </a:p>
        </p:txBody>
      </p:sp>
    </p:spTree>
    <p:extLst>
      <p:ext uri="{BB962C8B-B14F-4D97-AF65-F5344CB8AC3E}">
        <p14:creationId xmlns:p14="http://schemas.microsoft.com/office/powerpoint/2010/main" val="273298141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chart" Target="../charts/char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A4C8DBB-1820-667C-AEA3-4059FCD5ACB1}"/>
              </a:ext>
            </a:extLst>
          </p:cNvPr>
          <p:cNvSpPr txBox="1"/>
          <p:nvPr/>
        </p:nvSpPr>
        <p:spPr>
          <a:xfrm>
            <a:off x="-252536" y="3576517"/>
            <a:ext cx="6034984" cy="3293209"/>
          </a:xfrm>
          <a:prstGeom prst="rect">
            <a:avLst/>
          </a:prstGeom>
          <a:noFill/>
        </p:spPr>
        <p:txBody>
          <a:bodyPr wrap="square" rtlCol="0">
            <a:spAutoFit/>
          </a:bodyPr>
          <a:lstStyle/>
          <a:p>
            <a:pPr algn="ctr"/>
            <a:r>
              <a:rPr lang="uk-UA" sz="3600" b="1" dirty="0">
                <a:solidFill>
                  <a:schemeClr val="accent2">
                    <a:lumMod val="50000"/>
                  </a:schemeClr>
                </a:solidFill>
              </a:rPr>
              <a:t>ЗЗСО</a:t>
            </a:r>
          </a:p>
          <a:p>
            <a:pPr algn="ctr"/>
            <a:r>
              <a:rPr lang="uk-UA" sz="3600" b="1" dirty="0">
                <a:solidFill>
                  <a:schemeClr val="accent2">
                    <a:lumMod val="50000"/>
                  </a:schemeClr>
                </a:solidFill>
              </a:rPr>
              <a:t> </a:t>
            </a:r>
            <a:r>
              <a:rPr lang="en-US" sz="3600" b="1" dirty="0">
                <a:solidFill>
                  <a:schemeClr val="accent2">
                    <a:lumMod val="50000"/>
                  </a:schemeClr>
                </a:solidFill>
              </a:rPr>
              <a:t> </a:t>
            </a:r>
            <a:r>
              <a:rPr lang="uk-UA" sz="3600" b="1" dirty="0">
                <a:solidFill>
                  <a:schemeClr val="accent2">
                    <a:lumMod val="50000"/>
                  </a:schemeClr>
                </a:solidFill>
              </a:rPr>
              <a:t>«Авангардівський ліцей»</a:t>
            </a:r>
          </a:p>
          <a:p>
            <a:pPr algn="ctr"/>
            <a:r>
              <a:rPr lang="uk-UA" sz="3600" b="1" dirty="0">
                <a:solidFill>
                  <a:schemeClr val="accent2">
                    <a:lumMod val="50000"/>
                  </a:schemeClr>
                </a:solidFill>
              </a:rPr>
              <a:t>Авангардівської</a:t>
            </a:r>
          </a:p>
          <a:p>
            <a:pPr algn="ctr"/>
            <a:r>
              <a:rPr lang="uk-UA" sz="3600" b="1" dirty="0">
                <a:solidFill>
                  <a:schemeClr val="accent2">
                    <a:lumMod val="50000"/>
                  </a:schemeClr>
                </a:solidFill>
              </a:rPr>
              <a:t> селищної ради»</a:t>
            </a:r>
          </a:p>
          <a:p>
            <a:pPr algn="ctr"/>
            <a:r>
              <a:rPr lang="uk-UA" sz="2800" b="1" dirty="0">
                <a:solidFill>
                  <a:schemeClr val="accent2">
                    <a:lumMod val="50000"/>
                  </a:schemeClr>
                </a:solidFill>
              </a:rPr>
              <a:t>2025 </a:t>
            </a:r>
          </a:p>
        </p:txBody>
      </p:sp>
      <p:pic>
        <p:nvPicPr>
          <p:cNvPr id="2" name="Рисунок 1">
            <a:extLst>
              <a:ext uri="{FF2B5EF4-FFF2-40B4-BE49-F238E27FC236}">
                <a16:creationId xmlns:a16="http://schemas.microsoft.com/office/drawing/2014/main" id="{67BF9591-AA2F-4623-880E-4D27E6C64F61}"/>
              </a:ext>
            </a:extLst>
          </p:cNvPr>
          <p:cNvPicPr>
            <a:picLocks noChangeAspect="1"/>
          </p:cNvPicPr>
          <p:nvPr/>
        </p:nvPicPr>
        <p:blipFill>
          <a:blip r:embed="rId3"/>
          <a:stretch>
            <a:fillRect/>
          </a:stretch>
        </p:blipFill>
        <p:spPr>
          <a:xfrm>
            <a:off x="5148064" y="472664"/>
            <a:ext cx="3425577" cy="6089915"/>
          </a:xfrm>
          <a:prstGeom prst="rect">
            <a:avLst/>
          </a:prstGeom>
        </p:spPr>
      </p:pic>
      <p:pic>
        <p:nvPicPr>
          <p:cNvPr id="4" name="Рисунок 3">
            <a:extLst>
              <a:ext uri="{FF2B5EF4-FFF2-40B4-BE49-F238E27FC236}">
                <a16:creationId xmlns:a16="http://schemas.microsoft.com/office/drawing/2014/main" id="{A1DCBC6E-30C7-4079-9ABF-0E65F04311E2}"/>
              </a:ext>
            </a:extLst>
          </p:cNvPr>
          <p:cNvPicPr>
            <a:picLocks noChangeAspect="1"/>
          </p:cNvPicPr>
          <p:nvPr/>
        </p:nvPicPr>
        <p:blipFill>
          <a:blip r:embed="rId4"/>
          <a:stretch>
            <a:fillRect/>
          </a:stretch>
        </p:blipFill>
        <p:spPr>
          <a:xfrm>
            <a:off x="282327" y="165517"/>
            <a:ext cx="4605818" cy="329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down)">
                                      <p:cBhvr>
                                        <p:cTn id="11" dur="500"/>
                                        <p:tgtEl>
                                          <p:spTgt spid="9">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down)">
                                      <p:cBhvr>
                                        <p:cTn id="15" dur="500"/>
                                        <p:tgtEl>
                                          <p:spTgt spid="9">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down)">
                                      <p:cBhvr>
                                        <p:cTn id="19" dur="500"/>
                                        <p:tgtEl>
                                          <p:spTgt spid="9">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wipe(down)">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f3.ppt-online.org/files3/slide/x/XOcjhETxUk9wV0i1HQrbaJFeW3uRBqgCZSvLGz/slide-1.jpg">
            <a:extLst>
              <a:ext uri="{FF2B5EF4-FFF2-40B4-BE49-F238E27FC236}">
                <a16:creationId xmlns:a16="http://schemas.microsoft.com/office/drawing/2014/main" id="{32D44310-0E0D-426A-A12E-31A1C8260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84289"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25816C95-2FB7-41FC-8B6B-49AE8C653ACF}"/>
              </a:ext>
            </a:extLst>
          </p:cNvPr>
          <p:cNvSpPr/>
          <p:nvPr/>
        </p:nvSpPr>
        <p:spPr>
          <a:xfrm>
            <a:off x="2286000" y="2967335"/>
            <a:ext cx="4572000" cy="369332"/>
          </a:xfrm>
          <a:prstGeom prst="rect">
            <a:avLst/>
          </a:prstGeom>
        </p:spPr>
        <p:txBody>
          <a:bodyPr>
            <a:spAutoFit/>
          </a:bodyPr>
          <a:lstStyle/>
          <a:p>
            <a:pPr algn="ctr">
              <a:lnSpc>
                <a:spcPct val="100000"/>
              </a:lnSpc>
            </a:pPr>
            <a:r>
              <a:rPr lang="uk-UA" spc="-1" dirty="0">
                <a:solidFill>
                  <a:srgbClr val="E46C0A"/>
                </a:solidFill>
                <a:latin typeface="Arial"/>
                <a:ea typeface="DejaVu Sans"/>
              </a:rPr>
              <a:t>.</a:t>
            </a:r>
            <a:endParaRPr lang="uk-UA" spc="-1" dirty="0">
              <a:latin typeface="Arial"/>
            </a:endParaRPr>
          </a:p>
        </p:txBody>
      </p:sp>
      <p:pic>
        <p:nvPicPr>
          <p:cNvPr id="4" name="Рисунок 3">
            <a:extLst>
              <a:ext uri="{FF2B5EF4-FFF2-40B4-BE49-F238E27FC236}">
                <a16:creationId xmlns:a16="http://schemas.microsoft.com/office/drawing/2014/main" id="{8F59A0F8-3372-4EC8-AD69-179061CC4F84}"/>
              </a:ext>
            </a:extLst>
          </p:cNvPr>
          <p:cNvPicPr>
            <a:picLocks noChangeAspect="1"/>
          </p:cNvPicPr>
          <p:nvPr/>
        </p:nvPicPr>
        <p:blipFill>
          <a:blip r:embed="rId4"/>
          <a:stretch>
            <a:fillRect/>
          </a:stretch>
        </p:blipFill>
        <p:spPr>
          <a:xfrm>
            <a:off x="3203849" y="3645024"/>
            <a:ext cx="4012122" cy="2259265"/>
          </a:xfrm>
          <a:prstGeom prst="rect">
            <a:avLst/>
          </a:prstGeom>
        </p:spPr>
      </p:pic>
      <p:pic>
        <p:nvPicPr>
          <p:cNvPr id="7" name="Рисунок 6">
            <a:extLst>
              <a:ext uri="{FF2B5EF4-FFF2-40B4-BE49-F238E27FC236}">
                <a16:creationId xmlns:a16="http://schemas.microsoft.com/office/drawing/2014/main" id="{CF3E8D5D-DE0C-48B8-94F9-B8ED835D27D3}"/>
              </a:ext>
            </a:extLst>
          </p:cNvPr>
          <p:cNvPicPr>
            <a:picLocks noChangeAspect="1"/>
          </p:cNvPicPr>
          <p:nvPr/>
        </p:nvPicPr>
        <p:blipFill>
          <a:blip r:embed="rId5"/>
          <a:stretch>
            <a:fillRect/>
          </a:stretch>
        </p:blipFill>
        <p:spPr>
          <a:xfrm>
            <a:off x="146913" y="4260134"/>
            <a:ext cx="3632999" cy="2508499"/>
          </a:xfrm>
          <a:prstGeom prst="rect">
            <a:avLst/>
          </a:prstGeom>
          <a:ln w="28575">
            <a:solidFill>
              <a:schemeClr val="accent6">
                <a:lumMod val="75000"/>
              </a:schemeClr>
            </a:solidFill>
          </a:ln>
          <a:scene3d>
            <a:camera prst="perspectiveRight"/>
            <a:lightRig rig="threePt" dir="t"/>
          </a:scene3d>
        </p:spPr>
      </p:pic>
      <p:pic>
        <p:nvPicPr>
          <p:cNvPr id="8" name="Рисунок 7">
            <a:extLst>
              <a:ext uri="{FF2B5EF4-FFF2-40B4-BE49-F238E27FC236}">
                <a16:creationId xmlns:a16="http://schemas.microsoft.com/office/drawing/2014/main" id="{AB696E70-BFB9-44DC-A5A4-1132EFED01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75" t="10332" r="11349" b="3291"/>
          <a:stretch/>
        </p:blipFill>
        <p:spPr>
          <a:xfrm flipH="1">
            <a:off x="7060927" y="3645024"/>
            <a:ext cx="2083073" cy="3123609"/>
          </a:xfrm>
          <a:prstGeom prst="rect">
            <a:avLst/>
          </a:prstGeom>
          <a:effectLst>
            <a:glow rad="127000">
              <a:schemeClr val="accent2">
                <a:satMod val="175000"/>
                <a:alpha val="44000"/>
              </a:schemeClr>
            </a:glow>
          </a:effectLst>
        </p:spPr>
      </p:pic>
      <p:pic>
        <p:nvPicPr>
          <p:cNvPr id="5" name="Рисунок 4">
            <a:extLst>
              <a:ext uri="{FF2B5EF4-FFF2-40B4-BE49-F238E27FC236}">
                <a16:creationId xmlns:a16="http://schemas.microsoft.com/office/drawing/2014/main" id="{17F023A8-BAB4-45AC-85C0-A5887C16946A}"/>
              </a:ext>
            </a:extLst>
          </p:cNvPr>
          <p:cNvPicPr>
            <a:picLocks noChangeAspect="1"/>
          </p:cNvPicPr>
          <p:nvPr/>
        </p:nvPicPr>
        <p:blipFill>
          <a:blip r:embed="rId7"/>
          <a:stretch>
            <a:fillRect/>
          </a:stretch>
        </p:blipFill>
        <p:spPr>
          <a:xfrm>
            <a:off x="0" y="194771"/>
            <a:ext cx="3779912" cy="3594269"/>
          </a:xfrm>
          <a:prstGeom prst="rect">
            <a:avLst/>
          </a:prstGeom>
        </p:spPr>
      </p:pic>
    </p:spTree>
    <p:extLst>
      <p:ext uri="{BB962C8B-B14F-4D97-AF65-F5344CB8AC3E}">
        <p14:creationId xmlns:p14="http://schemas.microsoft.com/office/powerpoint/2010/main" val="724744594"/>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2"/>
          <p:cNvSpPr/>
          <p:nvPr/>
        </p:nvSpPr>
        <p:spPr>
          <a:xfrm>
            <a:off x="1691680" y="698125"/>
            <a:ext cx="5184576" cy="10142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uk-UA" sz="1800" b="1" strike="noStrike" spc="-1" dirty="0">
                <a:solidFill>
                  <a:srgbClr val="002060"/>
                </a:solidFill>
                <a:latin typeface="Arial"/>
                <a:ea typeface="DejaVu Sans"/>
              </a:rPr>
              <a:t> </a:t>
            </a:r>
            <a:r>
              <a:rPr lang="uk-UA" sz="2000" b="1" strike="noStrike" spc="-1" dirty="0">
                <a:solidFill>
                  <a:srgbClr val="002060"/>
                </a:solidFill>
                <a:latin typeface="Arial"/>
                <a:ea typeface="DejaVu Sans"/>
              </a:rPr>
              <a:t>ІНФОРМАЦІЯ </a:t>
            </a:r>
          </a:p>
          <a:p>
            <a:pPr algn="ctr">
              <a:lnSpc>
                <a:spcPct val="100000"/>
              </a:lnSpc>
            </a:pPr>
            <a:r>
              <a:rPr lang="uk-UA" sz="2000" b="1" strike="noStrike" spc="-1" dirty="0">
                <a:solidFill>
                  <a:srgbClr val="002060"/>
                </a:solidFill>
                <a:latin typeface="Arial"/>
                <a:ea typeface="DejaVu Sans"/>
              </a:rPr>
              <a:t>ПРО </a:t>
            </a:r>
          </a:p>
          <a:p>
            <a:pPr algn="ctr">
              <a:lnSpc>
                <a:spcPct val="100000"/>
              </a:lnSpc>
            </a:pPr>
            <a:r>
              <a:rPr lang="uk-UA" sz="2000" b="1" strike="noStrike" spc="-1" dirty="0">
                <a:solidFill>
                  <a:srgbClr val="002060"/>
                </a:solidFill>
                <a:latin typeface="Arial"/>
                <a:ea typeface="DejaVu Sans"/>
              </a:rPr>
              <a:t>ЗАКЛАД</a:t>
            </a:r>
            <a:endParaRPr lang="uk-UA" sz="2000" b="1" strike="noStrike" spc="-1" dirty="0">
              <a:latin typeface="Arial"/>
            </a:endParaRPr>
          </a:p>
        </p:txBody>
      </p:sp>
      <p:pic>
        <p:nvPicPr>
          <p:cNvPr id="2" name="Рисунок 1">
            <a:extLst>
              <a:ext uri="{FF2B5EF4-FFF2-40B4-BE49-F238E27FC236}">
                <a16:creationId xmlns:a16="http://schemas.microsoft.com/office/drawing/2014/main" id="{3DEB070E-CB27-4741-94EA-BFF2A7FF9418}"/>
              </a:ext>
            </a:extLst>
          </p:cNvPr>
          <p:cNvPicPr>
            <a:picLocks noChangeAspect="1"/>
          </p:cNvPicPr>
          <p:nvPr/>
        </p:nvPicPr>
        <p:blipFill rotWithShape="1">
          <a:blip r:embed="rId3"/>
          <a:srcRect/>
          <a:stretch/>
        </p:blipFill>
        <p:spPr>
          <a:xfrm>
            <a:off x="328495" y="183897"/>
            <a:ext cx="3091378" cy="1942214"/>
          </a:xfrm>
          <a:prstGeom prst="rect">
            <a:avLst/>
          </a:prstGeom>
        </p:spPr>
      </p:pic>
      <p:sp>
        <p:nvSpPr>
          <p:cNvPr id="4" name="Прямоугольник 3">
            <a:extLst>
              <a:ext uri="{FF2B5EF4-FFF2-40B4-BE49-F238E27FC236}">
                <a16:creationId xmlns:a16="http://schemas.microsoft.com/office/drawing/2014/main" id="{6AD1649E-5838-4403-B4A8-8565AC407652}"/>
              </a:ext>
            </a:extLst>
          </p:cNvPr>
          <p:cNvSpPr/>
          <p:nvPr/>
        </p:nvSpPr>
        <p:spPr>
          <a:xfrm>
            <a:off x="179512" y="2169609"/>
            <a:ext cx="8784976" cy="4524315"/>
          </a:xfrm>
          <a:prstGeom prst="rect">
            <a:avLst/>
          </a:prstGeom>
        </p:spPr>
        <p:txBody>
          <a:bodyPr wrap="square">
            <a:spAutoFit/>
          </a:bodyPr>
          <a:lstStyle/>
          <a:p>
            <a:pPr algn="just"/>
            <a:r>
              <a:rPr lang="uk-UA" sz="1600" dirty="0"/>
              <a:t>           2015 р.  – набір учнів до 1 класу при </a:t>
            </a:r>
            <a:r>
              <a:rPr lang="uk-UA" sz="1600" dirty="0" err="1"/>
              <a:t>Авангардівському</a:t>
            </a:r>
            <a:r>
              <a:rPr lang="uk-UA" sz="1600" dirty="0"/>
              <a:t> НВК «БЕРІЗКА». </a:t>
            </a:r>
          </a:p>
          <a:p>
            <a:pPr algn="just"/>
            <a:r>
              <a:rPr lang="uk-UA" sz="1600" dirty="0"/>
              <a:t>           2019 р.  - шляхом виділення  з </a:t>
            </a:r>
            <a:r>
              <a:rPr lang="uk-UA" sz="1600" dirty="0" err="1"/>
              <a:t>Авангардівського</a:t>
            </a:r>
            <a:r>
              <a:rPr lang="uk-UA" sz="1600" dirty="0"/>
              <a:t> навчально-виховного комплексу “Дошкільний навчальний заклад - загальноосвітня школа І ступеня «Берізка»,   заклад продовжив свою роботу в статусі гімназії   як заклад з І-ІІ  рівнем освіти і перебував в статусі ЗЗСО «</a:t>
            </a:r>
            <a:r>
              <a:rPr lang="uk-UA" sz="1600" dirty="0" err="1"/>
              <a:t>Авангардвіська</a:t>
            </a:r>
            <a:r>
              <a:rPr lang="uk-UA" sz="1600" dirty="0"/>
              <a:t> гімназія» до червня 2024 року.</a:t>
            </a:r>
          </a:p>
          <a:p>
            <a:pPr algn="just"/>
            <a:r>
              <a:rPr lang="uk-UA" sz="1600" dirty="0"/>
              <a:t>      Статус ліцею заклад отримав на підставі  рішення  сесії Авангардівської селищної ради (протокол №2830 -</a:t>
            </a:r>
            <a:r>
              <a:rPr lang="en-US" sz="1600" dirty="0"/>
              <a:t>VII</a:t>
            </a:r>
            <a:r>
              <a:rPr lang="uk-UA" sz="1600" dirty="0"/>
              <a:t>І  від 19.06.2024)  з  метою задоволення потреб громади в освітніх послугах на рівні профільної середньої освіти, відповідно до частини 6 статті 22, підпункту 13 пункту 3 розділу ХІІ «Прикінцеві та перехідні положення» Закону України «Про освіту», статей 32, 34, 35 Закону України «Про повну загальну середню освіту», статей 16, 17 Закону України „Про державну реєстрацію юридичних осіб, фізичних осіб - підприємців та громадських формувань“ статті 26 Закону України «Про місцеве самоврядування в Україні».  </a:t>
            </a:r>
          </a:p>
          <a:p>
            <a:pPr algn="just"/>
            <a:r>
              <a:rPr lang="uk-UA" sz="1600" dirty="0"/>
              <a:t>      Було змінено  тип та найменування закладу в «Заклад загальної середньої освіти «Авангардівський ліцей» Авангардівської селищної ради» ( коротка назва ЗЗСО «Авангардівський ліцей»)</a:t>
            </a:r>
          </a:p>
          <a:p>
            <a:pPr algn="just"/>
            <a:r>
              <a:rPr lang="uk-UA" sz="1600" dirty="0"/>
              <a:t>     ЗЗСО «Авангардівський ліцей»  зареєстрований в Єдиному державному реєстрі юридичних осіб, фізичних осіб-підприємців та громадських формувань 27.06.2024 року.</a:t>
            </a:r>
          </a:p>
        </p:txBody>
      </p:sp>
      <p:pic>
        <p:nvPicPr>
          <p:cNvPr id="1026" name="Рисунок 4" descr="Возможно, это изображение 14 человек">
            <a:extLst>
              <a:ext uri="{FF2B5EF4-FFF2-40B4-BE49-F238E27FC236}">
                <a16:creationId xmlns:a16="http://schemas.microsoft.com/office/drawing/2014/main" id="{346555BF-E284-4B43-87B0-4E3ED9074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7" y="140399"/>
            <a:ext cx="3451417" cy="194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244066"/>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6F37F-C7C7-2AB9-CA1D-44B30587C425}"/>
              </a:ext>
            </a:extLst>
          </p:cNvPr>
          <p:cNvSpPr txBox="1"/>
          <p:nvPr/>
        </p:nvSpPr>
        <p:spPr>
          <a:xfrm flipH="1">
            <a:off x="-416930" y="137956"/>
            <a:ext cx="5256584" cy="2246769"/>
          </a:xfrm>
          <a:prstGeom prst="rect">
            <a:avLst/>
          </a:prstGeom>
          <a:noFill/>
        </p:spPr>
        <p:txBody>
          <a:bodyPr wrap="square" rtlCol="0">
            <a:spAutoFit/>
          </a:bodyPr>
          <a:lstStyle/>
          <a:p>
            <a:pPr algn="ctr"/>
            <a:r>
              <a:rPr lang="uk-UA" sz="2800" b="1" dirty="0">
                <a:solidFill>
                  <a:srgbClr val="0000FF"/>
                </a:solidFill>
              </a:rPr>
              <a:t>Важливий етап</a:t>
            </a:r>
          </a:p>
          <a:p>
            <a:pPr algn="ctr"/>
            <a:r>
              <a:rPr lang="uk-UA" sz="2800" b="1" dirty="0">
                <a:solidFill>
                  <a:srgbClr val="0000FF"/>
                </a:solidFill>
              </a:rPr>
              <a:t> у розбудові внутрішньої системи якості освіти та удосконалення освітньої діяльності закладу – </a:t>
            </a:r>
          </a:p>
        </p:txBody>
      </p:sp>
      <p:pic>
        <p:nvPicPr>
          <p:cNvPr id="5" name="Рисунок 4">
            <a:extLst>
              <a:ext uri="{FF2B5EF4-FFF2-40B4-BE49-F238E27FC236}">
                <a16:creationId xmlns:a16="http://schemas.microsoft.com/office/drawing/2014/main" id="{47FAABE9-7A57-2BED-6B22-47D46A6C7335}"/>
              </a:ext>
            </a:extLst>
          </p:cNvPr>
          <p:cNvPicPr>
            <a:picLocks noChangeAspect="1"/>
          </p:cNvPicPr>
          <p:nvPr/>
        </p:nvPicPr>
        <p:blipFill>
          <a:blip r:embed="rId3"/>
          <a:stretch>
            <a:fillRect/>
          </a:stretch>
        </p:blipFill>
        <p:spPr>
          <a:xfrm>
            <a:off x="179512" y="2852936"/>
            <a:ext cx="4572000" cy="3721485"/>
          </a:xfrm>
          <a:prstGeom prst="rect">
            <a:avLst/>
          </a:prstGeom>
        </p:spPr>
      </p:pic>
      <p:pic>
        <p:nvPicPr>
          <p:cNvPr id="7" name="Рисунок 6">
            <a:extLst>
              <a:ext uri="{FF2B5EF4-FFF2-40B4-BE49-F238E27FC236}">
                <a16:creationId xmlns:a16="http://schemas.microsoft.com/office/drawing/2014/main" id="{1B97DA11-7DDF-9FD2-A3C6-4E8970B75F11}"/>
              </a:ext>
            </a:extLst>
          </p:cNvPr>
          <p:cNvPicPr>
            <a:picLocks noChangeAspect="1"/>
          </p:cNvPicPr>
          <p:nvPr/>
        </p:nvPicPr>
        <p:blipFill rotWithShape="1">
          <a:blip r:embed="rId4"/>
          <a:srcRect t="9051" b="26901"/>
          <a:stretch/>
        </p:blipFill>
        <p:spPr>
          <a:xfrm>
            <a:off x="4960975" y="174761"/>
            <a:ext cx="4003513" cy="4834909"/>
          </a:xfrm>
          <a:prstGeom prst="rect">
            <a:avLst/>
          </a:prstGeom>
        </p:spPr>
      </p:pic>
      <p:sp>
        <p:nvSpPr>
          <p:cNvPr id="2" name="Прямоугольник 1">
            <a:extLst>
              <a:ext uri="{FF2B5EF4-FFF2-40B4-BE49-F238E27FC236}">
                <a16:creationId xmlns:a16="http://schemas.microsoft.com/office/drawing/2014/main" id="{E6C1EDAF-17A5-4C64-B78F-3DB73ECD4B75}"/>
              </a:ext>
            </a:extLst>
          </p:cNvPr>
          <p:cNvSpPr/>
          <p:nvPr/>
        </p:nvSpPr>
        <p:spPr>
          <a:xfrm>
            <a:off x="4905492" y="5009670"/>
            <a:ext cx="4572000" cy="1815882"/>
          </a:xfrm>
          <a:prstGeom prst="rect">
            <a:avLst/>
          </a:prstGeom>
        </p:spPr>
        <p:txBody>
          <a:bodyPr>
            <a:spAutoFit/>
          </a:bodyPr>
          <a:lstStyle/>
          <a:p>
            <a:r>
              <a:rPr lang="ru-RU" sz="2800" b="1" dirty="0" err="1">
                <a:solidFill>
                  <a:srgbClr val="002060"/>
                </a:solidFill>
              </a:rPr>
              <a:t>позаплановий</a:t>
            </a:r>
            <a:r>
              <a:rPr lang="ru-RU" sz="2800" b="1" dirty="0">
                <a:solidFill>
                  <a:srgbClr val="002060"/>
                </a:solidFill>
              </a:rPr>
              <a:t> </a:t>
            </a:r>
            <a:r>
              <a:rPr lang="ru-RU" sz="2800" b="1" dirty="0" err="1">
                <a:solidFill>
                  <a:srgbClr val="002060"/>
                </a:solidFill>
              </a:rPr>
              <a:t>інституційний</a:t>
            </a:r>
            <a:r>
              <a:rPr lang="ru-RU" sz="2800" b="1" dirty="0">
                <a:solidFill>
                  <a:srgbClr val="002060"/>
                </a:solidFill>
              </a:rPr>
              <a:t> аудит, </a:t>
            </a:r>
            <a:r>
              <a:rPr lang="ru-RU" sz="2800" b="1" dirty="0" err="1">
                <a:solidFill>
                  <a:srgbClr val="002060"/>
                </a:solidFill>
              </a:rPr>
              <a:t>який</a:t>
            </a:r>
            <a:r>
              <a:rPr lang="ru-RU" sz="2800" b="1" dirty="0">
                <a:solidFill>
                  <a:srgbClr val="002060"/>
                </a:solidFill>
              </a:rPr>
              <a:t> ми </a:t>
            </a:r>
            <a:r>
              <a:rPr lang="ru-RU" sz="2800" b="1" dirty="0" err="1">
                <a:solidFill>
                  <a:srgbClr val="002060"/>
                </a:solidFill>
              </a:rPr>
              <a:t>успішно</a:t>
            </a:r>
            <a:r>
              <a:rPr lang="ru-RU" sz="2800" b="1" dirty="0">
                <a:solidFill>
                  <a:srgbClr val="002060"/>
                </a:solidFill>
              </a:rPr>
              <a:t> </a:t>
            </a:r>
            <a:r>
              <a:rPr lang="ru-RU" sz="2800" b="1" dirty="0" err="1">
                <a:solidFill>
                  <a:srgbClr val="002060"/>
                </a:solidFill>
              </a:rPr>
              <a:t>пройшли</a:t>
            </a:r>
            <a:r>
              <a:rPr lang="ru-RU" sz="2800" b="1" dirty="0">
                <a:solidFill>
                  <a:srgbClr val="002060"/>
                </a:solidFill>
              </a:rPr>
              <a:t> у 2021 </a:t>
            </a:r>
            <a:r>
              <a:rPr lang="ru-RU" sz="2800" b="1" dirty="0" err="1">
                <a:solidFill>
                  <a:srgbClr val="002060"/>
                </a:solidFill>
              </a:rPr>
              <a:t>році</a:t>
            </a:r>
            <a:endParaRPr lang="uk-UA" sz="2800" b="1" dirty="0">
              <a:solidFill>
                <a:srgbClr val="002060"/>
              </a:solidFill>
            </a:endParaRPr>
          </a:p>
        </p:txBody>
      </p:sp>
    </p:spTree>
    <p:extLst>
      <p:ext uri="{BB962C8B-B14F-4D97-AF65-F5344CB8AC3E}">
        <p14:creationId xmlns:p14="http://schemas.microsoft.com/office/powerpoint/2010/main" val="606422480"/>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1A15A-1208-2686-1ABE-768F09EC914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C88B89A6-AE32-8D57-D720-30D0C574C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5363"/>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16744A-1122-C7E9-F70E-33A1A0FC8CFB}"/>
              </a:ext>
            </a:extLst>
          </p:cNvPr>
          <p:cNvSpPr txBox="1"/>
          <p:nvPr/>
        </p:nvSpPr>
        <p:spPr>
          <a:xfrm>
            <a:off x="178594" y="1980614"/>
            <a:ext cx="4312325" cy="3991349"/>
          </a:xfrm>
          <a:prstGeom prst="rect">
            <a:avLst/>
          </a:prstGeom>
          <a:noFill/>
        </p:spPr>
        <p:txBody>
          <a:bodyPr wrap="square">
            <a:spAutoFit/>
          </a:bodyPr>
          <a:lstStyle/>
          <a:p>
            <a:pPr marL="14764" indent="-4763">
              <a:lnSpc>
                <a:spcPct val="115000"/>
              </a:lnSpc>
              <a:spcAft>
                <a:spcPts val="195"/>
              </a:spcAft>
            </a:pPr>
            <a:r>
              <a:rPr lang="uk-UA"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1500" b="1" dirty="0">
                <a:solidFill>
                  <a:srgbClr val="000000"/>
                </a:solidFill>
                <a:latin typeface="Arial" panose="020B0604020202020204" pitchFamily="34" charset="0"/>
                <a:ea typeface="Times New Roman" panose="02020603050405020304" pitchFamily="18" charset="0"/>
                <a:cs typeface="Arial" panose="020B0604020202020204" pitchFamily="34" charset="0"/>
              </a:rPr>
              <a:t>Ліцей  сьогодні</a:t>
            </a:r>
            <a:r>
              <a:rPr lang="uk-UA" sz="1500" dirty="0">
                <a:solidFill>
                  <a:srgbClr val="000000"/>
                </a:solidFill>
                <a:latin typeface="Arial" panose="020B0604020202020204" pitchFamily="34" charset="0"/>
                <a:ea typeface="Times New Roman" panose="02020603050405020304" pitchFamily="18" charset="0"/>
                <a:cs typeface="Arial" panose="020B0604020202020204" pitchFamily="34" charset="0"/>
              </a:rPr>
              <a:t>  — це: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безпечне комфортне середовище;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поглиблене вивчення англійської мови      та історії;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вивчення другої іноземної мови ;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спецкурси, факультативи, гуртки;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сучасний внутрішній дизайн приміщень    та навчальних приміщень;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сучасне навчально-методичне                   та матеріально - технічне забезпечення;</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виважена кадрова політика, доброзичлива атмосфера у спілкуванні; </a:t>
            </a:r>
          </a:p>
          <a:p>
            <a:pPr marL="257175" marR="46673" indent="-257175" algn="just" fontAlgn="base">
              <a:lnSpc>
                <a:spcPct val="115000"/>
              </a:lnSpc>
              <a:spcAft>
                <a:spcPts val="195"/>
              </a:spcAft>
              <a:buClr>
                <a:srgbClr val="000000"/>
              </a:buClr>
              <a:buSzPts val="1000"/>
              <a:buFont typeface="Arial" panose="020B0604020202020204" pitchFamily="34" charset="0"/>
              <a:buChar char="•"/>
            </a:pPr>
            <a:r>
              <a:rPr lang="uk-UA" sz="1500"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впровадження інноваційних технологій навчання. </a:t>
            </a:r>
            <a:endParaRPr lang="uk-UA" sz="15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Рисунок 8">
            <a:extLst>
              <a:ext uri="{FF2B5EF4-FFF2-40B4-BE49-F238E27FC236}">
                <a16:creationId xmlns:a16="http://schemas.microsoft.com/office/drawing/2014/main" id="{3F5D823F-E7FA-EFD1-5391-DF07E08FBE31}"/>
              </a:ext>
            </a:extLst>
          </p:cNvPr>
          <p:cNvPicPr>
            <a:picLocks noChangeAspect="1"/>
          </p:cNvPicPr>
          <p:nvPr/>
        </p:nvPicPr>
        <p:blipFill>
          <a:blip r:embed="rId3">
            <a:extLst>
              <a:ext uri="{28A0092B-C50C-407E-A947-70E740481C1C}">
                <a14:useLocalDpi xmlns:a14="http://schemas.microsoft.com/office/drawing/2010/main" val="0"/>
              </a:ext>
            </a:extLst>
          </a:blip>
          <a:srcRect t="18330" r="73162" b="45812"/>
          <a:stretch/>
        </p:blipFill>
        <p:spPr>
          <a:xfrm>
            <a:off x="4376618" y="1113559"/>
            <a:ext cx="1794511" cy="1659917"/>
          </a:xfrm>
          <a:prstGeom prst="rect">
            <a:avLst/>
          </a:prstGeom>
        </p:spPr>
      </p:pic>
      <p:pic>
        <p:nvPicPr>
          <p:cNvPr id="10" name="Рисунок 9">
            <a:extLst>
              <a:ext uri="{FF2B5EF4-FFF2-40B4-BE49-F238E27FC236}">
                <a16:creationId xmlns:a16="http://schemas.microsoft.com/office/drawing/2014/main" id="{5B7DC295-7F36-6056-BA22-C1987BBA512E}"/>
              </a:ext>
            </a:extLst>
          </p:cNvPr>
          <p:cNvPicPr>
            <a:picLocks noChangeAspect="1"/>
          </p:cNvPicPr>
          <p:nvPr/>
        </p:nvPicPr>
        <p:blipFill>
          <a:blip r:embed="rId3">
            <a:extLst>
              <a:ext uri="{28A0092B-C50C-407E-A947-70E740481C1C}">
                <a14:useLocalDpi xmlns:a14="http://schemas.microsoft.com/office/drawing/2010/main" val="0"/>
              </a:ext>
            </a:extLst>
          </a:blip>
          <a:srcRect t="53223" r="73675" b="8519"/>
          <a:stretch/>
        </p:blipFill>
        <p:spPr>
          <a:xfrm>
            <a:off x="5942528" y="2308769"/>
            <a:ext cx="1760220" cy="1771068"/>
          </a:xfrm>
          <a:prstGeom prst="rect">
            <a:avLst/>
          </a:prstGeom>
        </p:spPr>
      </p:pic>
      <p:pic>
        <p:nvPicPr>
          <p:cNvPr id="11" name="Рисунок 10">
            <a:extLst>
              <a:ext uri="{FF2B5EF4-FFF2-40B4-BE49-F238E27FC236}">
                <a16:creationId xmlns:a16="http://schemas.microsoft.com/office/drawing/2014/main" id="{F3C5DEAD-4B8E-F755-2DFA-67A903BD4F2B}"/>
              </a:ext>
            </a:extLst>
          </p:cNvPr>
          <p:cNvPicPr>
            <a:picLocks noChangeAspect="1"/>
          </p:cNvPicPr>
          <p:nvPr/>
        </p:nvPicPr>
        <p:blipFill>
          <a:blip r:embed="rId3">
            <a:extLst>
              <a:ext uri="{28A0092B-C50C-407E-A947-70E740481C1C}">
                <a14:useLocalDpi xmlns:a14="http://schemas.microsoft.com/office/drawing/2010/main" val="0"/>
              </a:ext>
            </a:extLst>
          </a:blip>
          <a:srcRect l="26752" t="49766" r="49915" b="11975"/>
          <a:stretch/>
        </p:blipFill>
        <p:spPr>
          <a:xfrm>
            <a:off x="7622738" y="2684014"/>
            <a:ext cx="1560195" cy="1771068"/>
          </a:xfrm>
          <a:prstGeom prst="rect">
            <a:avLst/>
          </a:prstGeom>
        </p:spPr>
      </p:pic>
      <p:pic>
        <p:nvPicPr>
          <p:cNvPr id="12" name="Рисунок 11">
            <a:extLst>
              <a:ext uri="{FF2B5EF4-FFF2-40B4-BE49-F238E27FC236}">
                <a16:creationId xmlns:a16="http://schemas.microsoft.com/office/drawing/2014/main" id="{BCE5D489-EC10-EA8F-A9AE-49FFDE978E65}"/>
              </a:ext>
            </a:extLst>
          </p:cNvPr>
          <p:cNvPicPr>
            <a:picLocks noChangeAspect="1"/>
          </p:cNvPicPr>
          <p:nvPr/>
        </p:nvPicPr>
        <p:blipFill>
          <a:blip r:embed="rId3">
            <a:extLst>
              <a:ext uri="{28A0092B-C50C-407E-A947-70E740481C1C}">
                <a14:useLocalDpi xmlns:a14="http://schemas.microsoft.com/office/drawing/2010/main" val="0"/>
              </a:ext>
            </a:extLst>
          </a:blip>
          <a:srcRect l="50085" t="18330" r="26581" b="59864"/>
          <a:stretch/>
        </p:blipFill>
        <p:spPr>
          <a:xfrm>
            <a:off x="7620773" y="1361629"/>
            <a:ext cx="1560195" cy="1009454"/>
          </a:xfrm>
          <a:prstGeom prst="rect">
            <a:avLst/>
          </a:prstGeom>
        </p:spPr>
      </p:pic>
      <p:pic>
        <p:nvPicPr>
          <p:cNvPr id="13" name="Рисунок 12">
            <a:extLst>
              <a:ext uri="{FF2B5EF4-FFF2-40B4-BE49-F238E27FC236}">
                <a16:creationId xmlns:a16="http://schemas.microsoft.com/office/drawing/2014/main" id="{E3FE36D2-BF8A-F696-5C1D-F19E301AB4ED}"/>
              </a:ext>
            </a:extLst>
          </p:cNvPr>
          <p:cNvPicPr>
            <a:picLocks noChangeAspect="1"/>
          </p:cNvPicPr>
          <p:nvPr/>
        </p:nvPicPr>
        <p:blipFill>
          <a:blip r:embed="rId3">
            <a:extLst>
              <a:ext uri="{28A0092B-C50C-407E-A947-70E740481C1C}">
                <a14:useLocalDpi xmlns:a14="http://schemas.microsoft.com/office/drawing/2010/main" val="0"/>
              </a:ext>
            </a:extLst>
          </a:blip>
          <a:srcRect l="49380" t="40878" r="28056" b="20864"/>
          <a:stretch/>
        </p:blipFill>
        <p:spPr>
          <a:xfrm>
            <a:off x="5313878" y="4195259"/>
            <a:ext cx="1508760" cy="1771068"/>
          </a:xfrm>
          <a:prstGeom prst="rect">
            <a:avLst/>
          </a:prstGeom>
        </p:spPr>
      </p:pic>
      <p:pic>
        <p:nvPicPr>
          <p:cNvPr id="14" name="Рисунок 13">
            <a:extLst>
              <a:ext uri="{FF2B5EF4-FFF2-40B4-BE49-F238E27FC236}">
                <a16:creationId xmlns:a16="http://schemas.microsoft.com/office/drawing/2014/main" id="{114CD1AB-E000-78A8-05ED-AA24F77B9A7B}"/>
              </a:ext>
            </a:extLst>
          </p:cNvPr>
          <p:cNvPicPr>
            <a:picLocks noChangeAspect="1"/>
          </p:cNvPicPr>
          <p:nvPr/>
        </p:nvPicPr>
        <p:blipFill>
          <a:blip r:embed="rId3">
            <a:extLst>
              <a:ext uri="{28A0092B-C50C-407E-A947-70E740481C1C}">
                <a14:useLocalDpi xmlns:a14="http://schemas.microsoft.com/office/drawing/2010/main" val="0"/>
              </a:ext>
            </a:extLst>
          </a:blip>
          <a:srcRect l="71880" t="18330" r="4786" b="49622"/>
          <a:stretch/>
        </p:blipFill>
        <p:spPr>
          <a:xfrm>
            <a:off x="4679871" y="2762275"/>
            <a:ext cx="1560196" cy="1483580"/>
          </a:xfrm>
          <a:prstGeom prst="rect">
            <a:avLst/>
          </a:prstGeom>
        </p:spPr>
      </p:pic>
      <p:pic>
        <p:nvPicPr>
          <p:cNvPr id="15" name="Рисунок 14">
            <a:extLst>
              <a:ext uri="{FF2B5EF4-FFF2-40B4-BE49-F238E27FC236}">
                <a16:creationId xmlns:a16="http://schemas.microsoft.com/office/drawing/2014/main" id="{B003D1DE-4AD0-4209-5DD5-B4F098D566D7}"/>
              </a:ext>
            </a:extLst>
          </p:cNvPr>
          <p:cNvPicPr>
            <a:picLocks noChangeAspect="1"/>
          </p:cNvPicPr>
          <p:nvPr/>
        </p:nvPicPr>
        <p:blipFill>
          <a:blip r:embed="rId3">
            <a:extLst>
              <a:ext uri="{28A0092B-C50C-407E-A947-70E740481C1C}">
                <a14:useLocalDpi xmlns:a14="http://schemas.microsoft.com/office/drawing/2010/main" val="0"/>
              </a:ext>
            </a:extLst>
          </a:blip>
          <a:srcRect l="73419" t="50507" r="4018" b="17445"/>
          <a:stretch/>
        </p:blipFill>
        <p:spPr>
          <a:xfrm>
            <a:off x="7456646" y="4455082"/>
            <a:ext cx="1508760" cy="1483580"/>
          </a:xfrm>
          <a:prstGeom prst="rect">
            <a:avLst/>
          </a:prstGeom>
        </p:spPr>
      </p:pic>
      <p:pic>
        <p:nvPicPr>
          <p:cNvPr id="4" name="Рисунок 3">
            <a:extLst>
              <a:ext uri="{FF2B5EF4-FFF2-40B4-BE49-F238E27FC236}">
                <a16:creationId xmlns:a16="http://schemas.microsoft.com/office/drawing/2014/main" id="{9C477A3F-E4E0-19B7-2E5F-40B061845076}"/>
              </a:ext>
            </a:extLst>
          </p:cNvPr>
          <p:cNvPicPr>
            <a:picLocks noChangeAspect="1"/>
          </p:cNvPicPr>
          <p:nvPr/>
        </p:nvPicPr>
        <p:blipFill>
          <a:blip r:embed="rId4">
            <a:extLst>
              <a:ext uri="{28A0092B-C50C-407E-A947-70E740481C1C}">
                <a14:useLocalDpi xmlns:a14="http://schemas.microsoft.com/office/drawing/2010/main" val="0"/>
              </a:ext>
            </a:extLst>
          </a:blip>
          <a:srcRect l="27436" t="18905" r="50000" b="45171"/>
          <a:stretch/>
        </p:blipFill>
        <p:spPr>
          <a:xfrm>
            <a:off x="6155859" y="769025"/>
            <a:ext cx="1508761" cy="1693801"/>
          </a:xfrm>
          <a:prstGeom prst="rect">
            <a:avLst/>
          </a:prstGeom>
        </p:spPr>
      </p:pic>
    </p:spTree>
    <p:extLst>
      <p:ext uri="{BB962C8B-B14F-4D97-AF65-F5344CB8AC3E}">
        <p14:creationId xmlns:p14="http://schemas.microsoft.com/office/powerpoint/2010/main" val="1313574102"/>
      </p:ext>
    </p:extLst>
  </p:cSld>
  <p:clrMapOvr>
    <a:masterClrMapping/>
  </p:clrMapOvr>
  <p:transition>
    <p:pull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8A6365-9AEB-40E8-B773-B43929301302}"/>
              </a:ext>
            </a:extLst>
          </p:cNvPr>
          <p:cNvSpPr txBox="1"/>
          <p:nvPr/>
        </p:nvSpPr>
        <p:spPr>
          <a:xfrm>
            <a:off x="179512" y="-243408"/>
            <a:ext cx="8784976" cy="6924973"/>
          </a:xfrm>
          <a:prstGeom prst="rect">
            <a:avLst/>
          </a:prstGeom>
          <a:noFill/>
        </p:spPr>
        <p:txBody>
          <a:bodyPr wrap="square" rtlCol="0">
            <a:spAutoFit/>
          </a:bodyPr>
          <a:lstStyle/>
          <a:p>
            <a:endParaRPr lang="uk-UA" sz="2400" dirty="0">
              <a:solidFill>
                <a:srgbClr val="00B050"/>
              </a:solidFill>
            </a:endParaRPr>
          </a:p>
          <a:p>
            <a:r>
              <a:rPr lang="uk-UA" sz="2400" dirty="0">
                <a:solidFill>
                  <a:srgbClr val="00B050"/>
                </a:solidFill>
              </a:rPr>
              <a:t>Позитивні індикатори управлінської діяльності:</a:t>
            </a:r>
          </a:p>
          <a:p>
            <a:endParaRPr lang="uk-UA" dirty="0"/>
          </a:p>
          <a:p>
            <a:pPr marL="342900" indent="-342900">
              <a:buAutoNum type="arabicPeriod"/>
            </a:pPr>
            <a:r>
              <a:rPr lang="uk-UA" dirty="0"/>
              <a:t>Потужний, творчий, цілеспрямований, активний колектив. </a:t>
            </a:r>
            <a:r>
              <a:rPr lang="en-US" dirty="0"/>
              <a:t>    </a:t>
            </a:r>
          </a:p>
          <a:p>
            <a:r>
              <a:rPr lang="en-US" dirty="0"/>
              <a:t>     </a:t>
            </a:r>
            <a:r>
              <a:rPr lang="uk-UA" dirty="0"/>
              <a:t> Об</a:t>
            </a:r>
            <a:r>
              <a:rPr lang="en-US" dirty="0"/>
              <a:t>’</a:t>
            </a:r>
            <a:r>
              <a:rPr lang="uk-UA" dirty="0" err="1"/>
              <a:t>єднаний</a:t>
            </a:r>
            <a:r>
              <a:rPr lang="uk-UA" dirty="0"/>
              <a:t> </a:t>
            </a:r>
            <a:r>
              <a:rPr lang="en-US" dirty="0"/>
              <a:t>	</a:t>
            </a:r>
            <a:r>
              <a:rPr lang="uk-UA" dirty="0"/>
              <a:t>спільною метою, готовий до інновацій та 	удосконалення,  	якому присутня здорова 	конкуренція. Сьогодні є можливість обирати 	досвідчених педагогів , про 	наш заклад знають і хочуть у нас 	працювати.</a:t>
            </a:r>
          </a:p>
          <a:p>
            <a:r>
              <a:rPr lang="uk-UA" dirty="0"/>
              <a:t> </a:t>
            </a:r>
            <a:endParaRPr lang="en-US" dirty="0"/>
          </a:p>
          <a:p>
            <a:r>
              <a:rPr lang="uk-UA" dirty="0"/>
              <a:t>2. Безпечне,  комфортне, </a:t>
            </a:r>
            <a:r>
              <a:rPr lang="uk-UA" dirty="0" err="1"/>
              <a:t>безбар</a:t>
            </a:r>
            <a:r>
              <a:rPr lang="en-US" dirty="0"/>
              <a:t>’</a:t>
            </a:r>
            <a:r>
              <a:rPr lang="uk-UA" dirty="0" err="1"/>
              <a:t>єрне</a:t>
            </a:r>
            <a:r>
              <a:rPr lang="uk-UA" dirty="0"/>
              <a:t> (інклюзивне)  освітнє середовище в 	закладі, наявність ресурсної кімнати, психологічної служби. Співпраця 	закладу з  </a:t>
            </a:r>
            <a:r>
              <a:rPr lang="uk-UA" dirty="0" err="1"/>
              <a:t>інклюзивно</a:t>
            </a:r>
            <a:r>
              <a:rPr lang="uk-UA" dirty="0"/>
              <a:t>-ресурсним центром.</a:t>
            </a:r>
          </a:p>
          <a:p>
            <a:endParaRPr lang="uk-UA" dirty="0"/>
          </a:p>
          <a:p>
            <a:pPr marL="342900" indent="-342900">
              <a:buAutoNum type="arabicPeriod" startAt="3"/>
            </a:pPr>
            <a:r>
              <a:rPr lang="uk-UA" dirty="0"/>
              <a:t>Наявність укриттів, що забезпечує навчання за денною формою 100% 	учнів.</a:t>
            </a:r>
          </a:p>
          <a:p>
            <a:endParaRPr lang="uk-UA" dirty="0"/>
          </a:p>
          <a:p>
            <a:pPr marL="342900" indent="-342900">
              <a:buAutoNum type="arabicPeriod" startAt="4"/>
            </a:pPr>
            <a:r>
              <a:rPr lang="uk-UA" dirty="0"/>
              <a:t>Перехід на автономію дав можливість швидше реагувати на потреби , ми 	закупили багато сучасного обладнання, майже в  кожному 	кабінеті вже 	маємо мультимедійні комплекси чи панелі. Облаштували  найсучасніший 	Клас безпеки та  осередок  Захисту України,  кабінети технології 	запроваджено курс «Робототехніка».</a:t>
            </a:r>
          </a:p>
          <a:p>
            <a:endParaRPr lang="uk-UA" dirty="0"/>
          </a:p>
          <a:p>
            <a:r>
              <a:rPr lang="uk-UA" dirty="0"/>
              <a:t>5.  Одними з перших в області підключились до реформи шкільного 	харчування, брали участь в різних </a:t>
            </a:r>
            <a:r>
              <a:rPr lang="uk-UA" dirty="0" err="1"/>
              <a:t>проєктах</a:t>
            </a:r>
            <a:r>
              <a:rPr lang="uk-UA" dirty="0"/>
              <a:t>, ділились досвідом на рівні 	країни. Організували на 	належному рівні роботу опорної кухні. 	</a:t>
            </a:r>
          </a:p>
        </p:txBody>
      </p:sp>
    </p:spTree>
    <p:extLst>
      <p:ext uri="{BB962C8B-B14F-4D97-AF65-F5344CB8AC3E}">
        <p14:creationId xmlns:p14="http://schemas.microsoft.com/office/powerpoint/2010/main" val="622424797"/>
      </p:ext>
    </p:extLst>
  </p:cSld>
  <p:clrMapOvr>
    <a:masterClrMapping/>
  </p:clrMapOvr>
  <p:transition>
    <p:pull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2C3784-1EFF-492A-A18E-6DE1ED02FE5B}"/>
              </a:ext>
            </a:extLst>
          </p:cNvPr>
          <p:cNvSpPr txBox="1"/>
          <p:nvPr/>
        </p:nvSpPr>
        <p:spPr>
          <a:xfrm>
            <a:off x="233234" y="548680"/>
            <a:ext cx="8677532" cy="5909310"/>
          </a:xfrm>
          <a:prstGeom prst="rect">
            <a:avLst/>
          </a:prstGeom>
          <a:noFill/>
        </p:spPr>
        <p:txBody>
          <a:bodyPr wrap="square" rtlCol="0">
            <a:spAutoFit/>
          </a:bodyPr>
          <a:lstStyle/>
          <a:p>
            <a:pPr algn="just"/>
            <a:r>
              <a:rPr lang="uk-UA" dirty="0"/>
              <a:t>6. Нам довіряють батьки, вони – наші партнери. Постійний діалог з </a:t>
            </a:r>
          </a:p>
          <a:p>
            <a:pPr algn="just"/>
            <a:r>
              <a:rPr lang="en-US" dirty="0"/>
              <a:t>	</a:t>
            </a:r>
            <a:r>
              <a:rPr lang="uk-UA" dirty="0"/>
              <a:t>батьками  з метою покращення якості освіти дітей, їх 	виховання,  	психологічного стану, </a:t>
            </a:r>
            <a:r>
              <a:rPr lang="uk-UA" dirty="0" err="1"/>
              <a:t>здоров</a:t>
            </a:r>
            <a:r>
              <a:rPr lang="en-US" dirty="0"/>
              <a:t>’</a:t>
            </a:r>
            <a:r>
              <a:rPr lang="uk-UA" dirty="0"/>
              <a:t>я, дозвілля тощо на засадах 	</a:t>
            </a:r>
            <a:r>
              <a:rPr lang="uk-UA" dirty="0" err="1"/>
              <a:t>дитиноцентризму</a:t>
            </a:r>
            <a:r>
              <a:rPr lang="uk-UA" dirty="0"/>
              <a:t>. </a:t>
            </a:r>
          </a:p>
          <a:p>
            <a:pPr algn="just"/>
            <a:r>
              <a:rPr lang="uk-UA" dirty="0"/>
              <a:t>7. Наші учні – учасники і переможці різноманітних </a:t>
            </a:r>
            <a:r>
              <a:rPr lang="uk-UA" dirty="0" err="1"/>
              <a:t>проєктів</a:t>
            </a:r>
            <a:r>
              <a:rPr lang="uk-UA" dirty="0"/>
              <a:t>, конкурсів, 	олімпіад, робіт МАН. Педагоги докладають багато зусиль, щоб 	мотивувати, зацікавити, допомогти і заохотити винагородою. </a:t>
            </a:r>
          </a:p>
          <a:p>
            <a:pPr algn="just"/>
            <a:r>
              <a:rPr lang="uk-UA" dirty="0"/>
              <a:t>       І наша гордість – наш Театральний гурток. А започатковані саме в 	нашому ліцеї творчі </a:t>
            </a:r>
            <a:r>
              <a:rPr lang="uk-UA" dirty="0" err="1"/>
              <a:t>проєкти</a:t>
            </a:r>
            <a:r>
              <a:rPr lang="uk-UA" dirty="0"/>
              <a:t> «Переможна 	коляда» і «Україна 	туристична»   є	щорічними і найкраще мотивують учнів і батьків до 	вивчення історії, 	культури, мови українського народу. Я пишаюся 	цими 	</a:t>
            </a:r>
            <a:r>
              <a:rPr lang="uk-UA" dirty="0" err="1"/>
              <a:t>проєктами</a:t>
            </a:r>
            <a:r>
              <a:rPr lang="uk-UA" dirty="0"/>
              <a:t>, бо вони 	об</a:t>
            </a:r>
            <a:r>
              <a:rPr lang="en-US" dirty="0"/>
              <a:t>’</a:t>
            </a:r>
            <a:r>
              <a:rPr lang="uk-UA" dirty="0" err="1"/>
              <a:t>єднують</a:t>
            </a:r>
            <a:r>
              <a:rPr lang="uk-UA" dirty="0"/>
              <a:t> всю  шкільну родину- дітей, 	батьків, 	вчителів, громаду. </a:t>
            </a:r>
          </a:p>
          <a:p>
            <a:pPr algn="just"/>
            <a:r>
              <a:rPr lang="uk-UA" dirty="0"/>
              <a:t>8. Постійне навчання і підвищення кваліфікації педагогів, співпраця з 	Академією неперервної освіти. Наші педагоги залучалися до проведення 	</a:t>
            </a:r>
            <a:r>
              <a:rPr lang="uk-UA" dirty="0" err="1"/>
              <a:t>вебінарів</a:t>
            </a:r>
            <a:r>
              <a:rPr lang="uk-UA" dirty="0"/>
              <a:t>, навчання вчителів НУШ (лекції),  до інноваційної на сьогодні 	«</a:t>
            </a:r>
            <a:r>
              <a:rPr lang="uk-UA" dirty="0" err="1"/>
              <a:t>супервізії</a:t>
            </a:r>
            <a:r>
              <a:rPr lang="uk-UA" dirty="0"/>
              <a:t>» 	вчителів. Ми в цьому </a:t>
            </a:r>
            <a:r>
              <a:rPr lang="uk-UA" dirty="0" err="1"/>
              <a:t>проєкті</a:t>
            </a:r>
            <a:r>
              <a:rPr lang="uk-UA" dirty="0"/>
              <a:t>.</a:t>
            </a:r>
          </a:p>
          <a:p>
            <a:pPr algn="just"/>
            <a:r>
              <a:rPr lang="uk-UA" dirty="0"/>
              <a:t>	На базі нашого ліцею організовувались районні 	предметні 	олімпіади, 	творчі конкурси, змагання.  Другий ріку нас  	проводиться НМТ , 	відповідальними особами і інструкторами є наші 	педагоги. </a:t>
            </a:r>
          </a:p>
          <a:p>
            <a:pPr algn="just"/>
            <a:r>
              <a:rPr lang="uk-UA" dirty="0"/>
              <a:t>9. Національно-патріотичне виховання  - основа виховної системи ліцею.</a:t>
            </a:r>
          </a:p>
        </p:txBody>
      </p:sp>
    </p:spTree>
    <p:extLst>
      <p:ext uri="{BB962C8B-B14F-4D97-AF65-F5344CB8AC3E}">
        <p14:creationId xmlns:p14="http://schemas.microsoft.com/office/powerpoint/2010/main" val="201369429"/>
      </p:ext>
    </p:extLst>
  </p:cSld>
  <p:clrMapOvr>
    <a:masterClrMapping/>
  </p:clrMapOvr>
  <p:transition>
    <p:pull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8D7D1C-AAC1-45C5-8794-DAF08413FD40}"/>
              </a:ext>
            </a:extLst>
          </p:cNvPr>
          <p:cNvSpPr txBox="1"/>
          <p:nvPr/>
        </p:nvSpPr>
        <p:spPr>
          <a:xfrm>
            <a:off x="657459" y="197346"/>
            <a:ext cx="7829081" cy="6740307"/>
          </a:xfrm>
          <a:prstGeom prst="rect">
            <a:avLst/>
          </a:prstGeom>
          <a:noFill/>
        </p:spPr>
        <p:txBody>
          <a:bodyPr wrap="square" rtlCol="0">
            <a:spAutoFit/>
          </a:bodyPr>
          <a:lstStyle/>
          <a:p>
            <a:r>
              <a:rPr lang="uk-UA" dirty="0"/>
              <a:t>9. Запровадження </a:t>
            </a:r>
            <a:r>
              <a:rPr lang="uk-UA" dirty="0" err="1"/>
              <a:t>допрофільної</a:t>
            </a:r>
            <a:r>
              <a:rPr lang="uk-UA" dirty="0"/>
              <a:t> підготовки: поглиблене вивчення англійської мови, другої іноземної мови (німецької), історії України.</a:t>
            </a:r>
          </a:p>
          <a:p>
            <a:endParaRPr lang="uk-UA" dirty="0"/>
          </a:p>
          <a:p>
            <a:pPr marL="342900" indent="-342900">
              <a:buAutoNum type="arabicPeriod" startAt="10"/>
            </a:pPr>
            <a:r>
              <a:rPr lang="uk-UA" dirty="0"/>
              <a:t>Контингент учнів, який постійно збільшується. </a:t>
            </a:r>
          </a:p>
          <a:p>
            <a:pPr marL="342900" indent="-342900">
              <a:buAutoNum type="arabicPeriod" startAt="10"/>
            </a:pPr>
            <a:endParaRPr lang="uk-UA" dirty="0"/>
          </a:p>
          <a:p>
            <a:r>
              <a:rPr lang="uk-UA" dirty="0"/>
              <a:t>11. Виважена кадрова політика. Якісний педагогічний склад, 100% забезпечення кадрами. Психологічний комфорт учасників освітнього процесу.</a:t>
            </a:r>
          </a:p>
          <a:p>
            <a:endParaRPr lang="uk-UA" dirty="0"/>
          </a:p>
          <a:p>
            <a:r>
              <a:rPr lang="uk-UA" dirty="0"/>
              <a:t>12. Територіальна доступність, дієва програма «Шкільний автобус».</a:t>
            </a:r>
          </a:p>
          <a:p>
            <a:endParaRPr lang="uk-UA" dirty="0"/>
          </a:p>
          <a:p>
            <a:r>
              <a:rPr lang="uk-UA" dirty="0"/>
              <a:t>13. Розроблена в закладі внутрішня система оцінювання якості 	освіти.</a:t>
            </a:r>
          </a:p>
          <a:p>
            <a:endParaRPr lang="uk-UA" dirty="0"/>
          </a:p>
          <a:p>
            <a:r>
              <a:rPr lang="uk-UA" dirty="0"/>
              <a:t>14. Наявність дієвих угод співпраці з закладами </a:t>
            </a:r>
            <a:r>
              <a:rPr lang="uk-UA" dirty="0" err="1"/>
              <a:t>передвищої</a:t>
            </a:r>
            <a:r>
              <a:rPr lang="uk-UA" dirty="0"/>
              <a:t> та вищої освіти. </a:t>
            </a:r>
          </a:p>
          <a:p>
            <a:endParaRPr lang="uk-UA" dirty="0"/>
          </a:p>
          <a:p>
            <a:r>
              <a:rPr lang="uk-UA" dirty="0"/>
              <a:t>15. Наявність дієвої стратегії функціонування та розвитку закладу.</a:t>
            </a:r>
          </a:p>
          <a:p>
            <a:endParaRPr lang="uk-UA" dirty="0"/>
          </a:p>
          <a:p>
            <a:r>
              <a:rPr lang="uk-UA" dirty="0"/>
              <a:t>16. Готовність до змін та інновацій.</a:t>
            </a:r>
          </a:p>
          <a:p>
            <a:endParaRPr lang="uk-UA" dirty="0"/>
          </a:p>
          <a:p>
            <a:r>
              <a:rPr lang="uk-UA" dirty="0"/>
              <a:t>17. Підтримка засновника і громади. Сприятливий мікроклімат та позитивний імідж  </a:t>
            </a:r>
            <a:r>
              <a:rPr lang="uk-UA" dirty="0" err="1"/>
              <a:t>Авангардівського</a:t>
            </a:r>
            <a:r>
              <a:rPr lang="uk-UA" dirty="0"/>
              <a:t>  	ліцею.</a:t>
            </a:r>
          </a:p>
          <a:p>
            <a:r>
              <a:rPr lang="uk-UA" dirty="0"/>
              <a:t>18. Можливості створення академічного ліцею на базі нашого закладу.</a:t>
            </a:r>
          </a:p>
          <a:p>
            <a:endParaRPr lang="uk-UA" dirty="0"/>
          </a:p>
        </p:txBody>
      </p:sp>
    </p:spTree>
    <p:extLst>
      <p:ext uri="{BB962C8B-B14F-4D97-AF65-F5344CB8AC3E}">
        <p14:creationId xmlns:p14="http://schemas.microsoft.com/office/powerpoint/2010/main" val="3312078315"/>
      </p:ext>
    </p:extLst>
  </p:cSld>
  <p:clrMapOvr>
    <a:masterClrMapping/>
  </p:clrMapOvr>
  <p:transition>
    <p:pull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AED1A72-2ED1-4512-B134-8EEDD73157AE}"/>
              </a:ext>
            </a:extLst>
          </p:cNvPr>
          <p:cNvPicPr>
            <a:picLocks noChangeAspect="1"/>
          </p:cNvPicPr>
          <p:nvPr/>
        </p:nvPicPr>
        <p:blipFill>
          <a:blip r:embed="rId2"/>
          <a:stretch>
            <a:fillRect/>
          </a:stretch>
        </p:blipFill>
        <p:spPr>
          <a:xfrm>
            <a:off x="6228184" y="116632"/>
            <a:ext cx="2791222" cy="3529608"/>
          </a:xfrm>
          <a:prstGeom prst="rect">
            <a:avLst/>
          </a:prstGeom>
        </p:spPr>
      </p:pic>
      <p:sp>
        <p:nvSpPr>
          <p:cNvPr id="4" name="Заголовок 3">
            <a:extLst>
              <a:ext uri="{FF2B5EF4-FFF2-40B4-BE49-F238E27FC236}">
                <a16:creationId xmlns:a16="http://schemas.microsoft.com/office/drawing/2014/main" id="{3AB2E106-65D8-5F45-36CB-8F3186C2CBF5}"/>
              </a:ext>
            </a:extLst>
          </p:cNvPr>
          <p:cNvSpPr>
            <a:spLocks noGrp="1"/>
          </p:cNvSpPr>
          <p:nvPr>
            <p:ph type="title"/>
          </p:nvPr>
        </p:nvSpPr>
        <p:spPr>
          <a:xfrm>
            <a:off x="0" y="548680"/>
            <a:ext cx="6447501" cy="1018903"/>
          </a:xfrm>
        </p:spPr>
        <p:txBody>
          <a:bodyPr>
            <a:noAutofit/>
          </a:bodyPr>
          <a:lstStyle/>
          <a:p>
            <a:pPr algn="ctr"/>
            <a:r>
              <a:rPr lang="uk-UA" sz="4050" b="1" dirty="0">
                <a:solidFill>
                  <a:schemeClr val="accent2"/>
                </a:solidFill>
              </a:rPr>
              <a:t>КОНТИНГЕНТ УЧНІВ  2019-2025 </a:t>
            </a:r>
            <a:r>
              <a:rPr lang="uk-UA" sz="4050" b="1" dirty="0" err="1">
                <a:solidFill>
                  <a:schemeClr val="accent2"/>
                </a:solidFill>
              </a:rPr>
              <a:t>рр</a:t>
            </a:r>
            <a:endParaRPr lang="uk-UA" sz="4050" b="1" dirty="0">
              <a:solidFill>
                <a:schemeClr val="accent2"/>
              </a:solidFill>
            </a:endParaRPr>
          </a:p>
        </p:txBody>
      </p:sp>
      <p:graphicFrame>
        <p:nvGraphicFramePr>
          <p:cNvPr id="5" name="Таблиця 4">
            <a:extLst>
              <a:ext uri="{FF2B5EF4-FFF2-40B4-BE49-F238E27FC236}">
                <a16:creationId xmlns:a16="http://schemas.microsoft.com/office/drawing/2014/main" id="{4749C815-ECDB-5D9B-A0DF-E85693E202DF}"/>
              </a:ext>
            </a:extLst>
          </p:cNvPr>
          <p:cNvGraphicFramePr>
            <a:graphicFrameLocks noGrp="1"/>
          </p:cNvGraphicFramePr>
          <p:nvPr>
            <p:extLst/>
          </p:nvPr>
        </p:nvGraphicFramePr>
        <p:xfrm>
          <a:off x="323528" y="2996952"/>
          <a:ext cx="6336704" cy="3528392"/>
        </p:xfrm>
        <a:graphic>
          <a:graphicData uri="http://schemas.openxmlformats.org/drawingml/2006/table">
            <a:tbl>
              <a:tblPr firstRow="1" bandRow="1">
                <a:tableStyleId>{5C22544A-7EE6-4342-B048-85BDC9FD1C3A}</a:tableStyleId>
              </a:tblPr>
              <a:tblGrid>
                <a:gridCol w="1178921">
                  <a:extLst>
                    <a:ext uri="{9D8B030D-6E8A-4147-A177-3AD203B41FA5}">
                      <a16:colId xmlns:a16="http://schemas.microsoft.com/office/drawing/2014/main" val="2929515254"/>
                    </a:ext>
                  </a:extLst>
                </a:gridCol>
                <a:gridCol w="884191">
                  <a:extLst>
                    <a:ext uri="{9D8B030D-6E8A-4147-A177-3AD203B41FA5}">
                      <a16:colId xmlns:a16="http://schemas.microsoft.com/office/drawing/2014/main" val="952721500"/>
                    </a:ext>
                  </a:extLst>
                </a:gridCol>
                <a:gridCol w="810509">
                  <a:extLst>
                    <a:ext uri="{9D8B030D-6E8A-4147-A177-3AD203B41FA5}">
                      <a16:colId xmlns:a16="http://schemas.microsoft.com/office/drawing/2014/main" val="2099654251"/>
                    </a:ext>
                  </a:extLst>
                </a:gridCol>
                <a:gridCol w="810509">
                  <a:extLst>
                    <a:ext uri="{9D8B030D-6E8A-4147-A177-3AD203B41FA5}">
                      <a16:colId xmlns:a16="http://schemas.microsoft.com/office/drawing/2014/main" val="734632377"/>
                    </a:ext>
                  </a:extLst>
                </a:gridCol>
                <a:gridCol w="810509">
                  <a:extLst>
                    <a:ext uri="{9D8B030D-6E8A-4147-A177-3AD203B41FA5}">
                      <a16:colId xmlns:a16="http://schemas.microsoft.com/office/drawing/2014/main" val="1258676342"/>
                    </a:ext>
                  </a:extLst>
                </a:gridCol>
                <a:gridCol w="957874">
                  <a:extLst>
                    <a:ext uri="{9D8B030D-6E8A-4147-A177-3AD203B41FA5}">
                      <a16:colId xmlns:a16="http://schemas.microsoft.com/office/drawing/2014/main" val="1181608503"/>
                    </a:ext>
                  </a:extLst>
                </a:gridCol>
                <a:gridCol w="884191">
                  <a:extLst>
                    <a:ext uri="{9D8B030D-6E8A-4147-A177-3AD203B41FA5}">
                      <a16:colId xmlns:a16="http://schemas.microsoft.com/office/drawing/2014/main" val="3356067676"/>
                    </a:ext>
                  </a:extLst>
                </a:gridCol>
              </a:tblGrid>
              <a:tr h="1422440">
                <a:tc>
                  <a:txBody>
                    <a:bodyPr/>
                    <a:lstStyle/>
                    <a:p>
                      <a:pPr algn="ctr"/>
                      <a:r>
                        <a:rPr lang="uk-UA" sz="1800" dirty="0" err="1">
                          <a:solidFill>
                            <a:srgbClr val="002060"/>
                          </a:solidFill>
                        </a:rPr>
                        <a:t>Навча-льний</a:t>
                      </a:r>
                      <a:r>
                        <a:rPr lang="uk-UA" sz="1800" dirty="0">
                          <a:solidFill>
                            <a:srgbClr val="002060"/>
                          </a:solidFill>
                        </a:rPr>
                        <a:t> рік</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2020</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2021</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2022</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2022/ 223</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2023/</a:t>
                      </a:r>
                    </a:p>
                    <a:p>
                      <a:r>
                        <a:rPr lang="uk-UA" sz="1800" dirty="0">
                          <a:solidFill>
                            <a:srgbClr val="002060"/>
                          </a:solidFill>
                        </a:rPr>
                        <a:t>2024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2024/</a:t>
                      </a:r>
                    </a:p>
                    <a:p>
                      <a:r>
                        <a:rPr lang="uk-UA" sz="1800" dirty="0">
                          <a:solidFill>
                            <a:srgbClr val="002060"/>
                          </a:solidFill>
                        </a:rPr>
                        <a:t>2025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38530591"/>
                  </a:ext>
                </a:extLst>
              </a:tr>
              <a:tr h="1052976">
                <a:tc>
                  <a:txBody>
                    <a:bodyPr/>
                    <a:lstStyle/>
                    <a:p>
                      <a:pPr algn="l"/>
                      <a:r>
                        <a:rPr lang="uk-UA" sz="1800" b="1" dirty="0">
                          <a:solidFill>
                            <a:srgbClr val="002060"/>
                          </a:solidFill>
                        </a:rPr>
                        <a:t>кількість учнів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274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343</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436</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530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690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835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3561228"/>
                  </a:ext>
                </a:extLst>
              </a:tr>
              <a:tr h="1052976">
                <a:tc>
                  <a:txBody>
                    <a:bodyPr/>
                    <a:lstStyle/>
                    <a:p>
                      <a:pPr algn="l"/>
                      <a:r>
                        <a:rPr lang="uk-UA" sz="1800" b="1" dirty="0">
                          <a:solidFill>
                            <a:srgbClr val="002060"/>
                          </a:solidFill>
                        </a:rPr>
                        <a:t>кількість класів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11</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14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18</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23</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28</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9644825"/>
                  </a:ext>
                </a:extLst>
              </a:tr>
            </a:tbl>
          </a:graphicData>
        </a:graphic>
      </p:graphicFrame>
    </p:spTree>
    <p:extLst>
      <p:ext uri="{BB962C8B-B14F-4D97-AF65-F5344CB8AC3E}">
        <p14:creationId xmlns:p14="http://schemas.microsoft.com/office/powerpoint/2010/main" val="2946101000"/>
      </p:ext>
    </p:extLst>
  </p:cSld>
  <p:clrMapOvr>
    <a:masterClrMapping/>
  </p:clrMapOvr>
  <p:transition advClick="0" advTm="5000">
    <p:pull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AB2E106-65D8-5F45-36CB-8F3186C2CBF5}"/>
              </a:ext>
            </a:extLst>
          </p:cNvPr>
          <p:cNvSpPr>
            <a:spLocks noGrp="1"/>
          </p:cNvSpPr>
          <p:nvPr>
            <p:ph type="title"/>
          </p:nvPr>
        </p:nvSpPr>
        <p:spPr>
          <a:xfrm>
            <a:off x="1348249" y="1007408"/>
            <a:ext cx="6447501" cy="580831"/>
          </a:xfrm>
        </p:spPr>
        <p:txBody>
          <a:bodyPr>
            <a:noAutofit/>
          </a:bodyPr>
          <a:lstStyle/>
          <a:p>
            <a:pPr algn="ctr"/>
            <a:r>
              <a:rPr lang="uk-UA" b="1" dirty="0">
                <a:solidFill>
                  <a:schemeClr val="accent2"/>
                </a:solidFill>
              </a:rPr>
              <a:t>ЧИСЕЛЬНИЙ СКЛАД ПРАЦІВНИКІВ</a:t>
            </a:r>
          </a:p>
        </p:txBody>
      </p:sp>
      <p:graphicFrame>
        <p:nvGraphicFramePr>
          <p:cNvPr id="5" name="Таблиця 4">
            <a:extLst>
              <a:ext uri="{FF2B5EF4-FFF2-40B4-BE49-F238E27FC236}">
                <a16:creationId xmlns:a16="http://schemas.microsoft.com/office/drawing/2014/main" id="{4749C815-ECDB-5D9B-A0DF-E85693E202DF}"/>
              </a:ext>
            </a:extLst>
          </p:cNvPr>
          <p:cNvGraphicFramePr>
            <a:graphicFrameLocks noGrp="1"/>
          </p:cNvGraphicFramePr>
          <p:nvPr>
            <p:extLst/>
          </p:nvPr>
        </p:nvGraphicFramePr>
        <p:xfrm>
          <a:off x="827584" y="2420888"/>
          <a:ext cx="7499016" cy="386334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2929515254"/>
                    </a:ext>
                  </a:extLst>
                </a:gridCol>
                <a:gridCol w="864096">
                  <a:extLst>
                    <a:ext uri="{9D8B030D-6E8A-4147-A177-3AD203B41FA5}">
                      <a16:colId xmlns:a16="http://schemas.microsoft.com/office/drawing/2014/main" val="952721500"/>
                    </a:ext>
                  </a:extLst>
                </a:gridCol>
                <a:gridCol w="936104">
                  <a:extLst>
                    <a:ext uri="{9D8B030D-6E8A-4147-A177-3AD203B41FA5}">
                      <a16:colId xmlns:a16="http://schemas.microsoft.com/office/drawing/2014/main" val="2099654251"/>
                    </a:ext>
                  </a:extLst>
                </a:gridCol>
                <a:gridCol w="864096">
                  <a:extLst>
                    <a:ext uri="{9D8B030D-6E8A-4147-A177-3AD203B41FA5}">
                      <a16:colId xmlns:a16="http://schemas.microsoft.com/office/drawing/2014/main" val="734632377"/>
                    </a:ext>
                  </a:extLst>
                </a:gridCol>
                <a:gridCol w="864096">
                  <a:extLst>
                    <a:ext uri="{9D8B030D-6E8A-4147-A177-3AD203B41FA5}">
                      <a16:colId xmlns:a16="http://schemas.microsoft.com/office/drawing/2014/main" val="1258676342"/>
                    </a:ext>
                  </a:extLst>
                </a:gridCol>
                <a:gridCol w="936104">
                  <a:extLst>
                    <a:ext uri="{9D8B030D-6E8A-4147-A177-3AD203B41FA5}">
                      <a16:colId xmlns:a16="http://schemas.microsoft.com/office/drawing/2014/main" val="1181608503"/>
                    </a:ext>
                  </a:extLst>
                </a:gridCol>
                <a:gridCol w="864096">
                  <a:extLst>
                    <a:ext uri="{9D8B030D-6E8A-4147-A177-3AD203B41FA5}">
                      <a16:colId xmlns:a16="http://schemas.microsoft.com/office/drawing/2014/main" val="2930887629"/>
                    </a:ext>
                  </a:extLst>
                </a:gridCol>
                <a:gridCol w="874280">
                  <a:extLst>
                    <a:ext uri="{9D8B030D-6E8A-4147-A177-3AD203B41FA5}">
                      <a16:colId xmlns:a16="http://schemas.microsoft.com/office/drawing/2014/main" val="1534268915"/>
                    </a:ext>
                  </a:extLst>
                </a:gridCol>
              </a:tblGrid>
              <a:tr h="1211580">
                <a:tc>
                  <a:txBody>
                    <a:bodyPr/>
                    <a:lstStyle/>
                    <a:p>
                      <a:pPr algn="l"/>
                      <a:r>
                        <a:rPr lang="uk-UA" sz="1500" dirty="0">
                          <a:solidFill>
                            <a:srgbClr val="002060"/>
                          </a:solidFill>
                        </a:rPr>
                        <a:t>навчальний </a:t>
                      </a:r>
                    </a:p>
                    <a:p>
                      <a:pPr algn="ctr"/>
                      <a:r>
                        <a:rPr lang="uk-UA" sz="1500" dirty="0">
                          <a:solidFill>
                            <a:srgbClr val="002060"/>
                          </a:solidFill>
                        </a:rPr>
                        <a:t>Рік</a:t>
                      </a:r>
                    </a:p>
                    <a:p>
                      <a:pPr algn="ctr"/>
                      <a:endParaRPr lang="uk-UA" sz="1500" dirty="0">
                        <a:solidFill>
                          <a:srgbClr val="002060"/>
                        </a:solidFill>
                      </a:endParaRPr>
                    </a:p>
                    <a:p>
                      <a:pPr algn="ctr"/>
                      <a:r>
                        <a:rPr lang="uk-UA" sz="1500" dirty="0">
                          <a:solidFill>
                            <a:srgbClr val="002060"/>
                          </a:solidFill>
                        </a:rPr>
                        <a:t>      кількість працівників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2020</a:t>
                      </a:r>
                    </a:p>
                    <a:p>
                      <a:endParaRPr lang="uk-UA" sz="14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2021</a:t>
                      </a:r>
                    </a:p>
                    <a:p>
                      <a:endParaRPr lang="uk-UA" sz="14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2022</a:t>
                      </a:r>
                    </a:p>
                    <a:p>
                      <a:endParaRPr lang="uk-UA" sz="14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002060"/>
                          </a:solidFill>
                          <a:effectLst/>
                          <a:uLnTx/>
                          <a:uFillTx/>
                          <a:latin typeface="+mn-lt"/>
                          <a:ea typeface="+mn-ea"/>
                          <a:cs typeface="+mn-cs"/>
                        </a:rPr>
                        <a:t>2022/ 2023</a:t>
                      </a:r>
                    </a:p>
                    <a:p>
                      <a:endParaRPr lang="uk-UA" sz="14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2400" dirty="0">
                          <a:solidFill>
                            <a:srgbClr val="002060"/>
                          </a:solidFill>
                        </a:rPr>
                        <a:t>2023/</a:t>
                      </a:r>
                    </a:p>
                    <a:p>
                      <a:r>
                        <a:rPr lang="uk-UA" sz="2400" dirty="0">
                          <a:solidFill>
                            <a:srgbClr val="002060"/>
                          </a:solidFill>
                        </a:rPr>
                        <a:t>2024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2400" dirty="0">
                          <a:solidFill>
                            <a:srgbClr val="002060"/>
                          </a:solidFill>
                        </a:rPr>
                        <a:t>2024/</a:t>
                      </a:r>
                    </a:p>
                    <a:p>
                      <a:r>
                        <a:rPr lang="uk-UA" sz="2400" dirty="0">
                          <a:solidFill>
                            <a:srgbClr val="002060"/>
                          </a:solidFill>
                        </a:rPr>
                        <a:t>2025</a:t>
                      </a:r>
                    </a:p>
                    <a:p>
                      <a:endParaRPr lang="uk-UA" sz="2400" dirty="0">
                        <a:solidFill>
                          <a:srgbClr val="002060"/>
                        </a:solidFill>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2400" dirty="0">
                          <a:solidFill>
                            <a:srgbClr val="002060"/>
                          </a:solidFill>
                        </a:rPr>
                        <a:t>2025/</a:t>
                      </a:r>
                    </a:p>
                    <a:p>
                      <a:r>
                        <a:rPr lang="uk-UA" sz="2400" dirty="0">
                          <a:solidFill>
                            <a:srgbClr val="002060"/>
                          </a:solidFill>
                        </a:rPr>
                        <a:t>2026</a:t>
                      </a:r>
                    </a:p>
                    <a:p>
                      <a:endParaRPr lang="uk-UA" sz="2400" dirty="0">
                        <a:solidFill>
                          <a:srgbClr val="002060"/>
                        </a:solidFill>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38530591"/>
                  </a:ext>
                </a:extLst>
              </a:tr>
              <a:tr h="1044296">
                <a:tc>
                  <a:txBody>
                    <a:bodyPr/>
                    <a:lstStyle/>
                    <a:p>
                      <a:pPr algn="ctr"/>
                      <a:r>
                        <a:rPr lang="uk-UA" sz="1800" b="1" dirty="0">
                          <a:solidFill>
                            <a:srgbClr val="002060"/>
                          </a:solidFill>
                        </a:rPr>
                        <a:t>педагогічних працівників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24</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25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30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38</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52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62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72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3561228"/>
                  </a:ext>
                </a:extLst>
              </a:tr>
              <a:tr h="883412">
                <a:tc>
                  <a:txBody>
                    <a:bodyPr/>
                    <a:lstStyle/>
                    <a:p>
                      <a:pPr algn="ctr"/>
                      <a:r>
                        <a:rPr lang="uk-UA" sz="1800" b="1" dirty="0">
                          <a:solidFill>
                            <a:srgbClr val="002060"/>
                          </a:solidFill>
                        </a:rPr>
                        <a:t>непедагогічні працівники</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10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11</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12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15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36</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40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3000" b="1" dirty="0">
                          <a:solidFill>
                            <a:srgbClr val="002060"/>
                          </a:solidFill>
                        </a:rPr>
                        <a:t>43</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9644825"/>
                  </a:ext>
                </a:extLst>
              </a:tr>
            </a:tbl>
          </a:graphicData>
        </a:graphic>
      </p:graphicFrame>
    </p:spTree>
    <p:extLst>
      <p:ext uri="{BB962C8B-B14F-4D97-AF65-F5344CB8AC3E}">
        <p14:creationId xmlns:p14="http://schemas.microsoft.com/office/powerpoint/2010/main" val="2454713799"/>
      </p:ext>
    </p:extLst>
  </p:cSld>
  <p:clrMapOvr>
    <a:masterClrMapping/>
  </p:clrMapOvr>
  <p:transition advClick="0" advTm="5000">
    <p:pull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D5B64F6-5E39-4361-8E5F-E1802B3CCBB5}"/>
              </a:ext>
            </a:extLst>
          </p:cNvPr>
          <p:cNvPicPr>
            <a:picLocks noChangeAspect="1"/>
          </p:cNvPicPr>
          <p:nvPr/>
        </p:nvPicPr>
        <p:blipFill rotWithShape="1">
          <a:blip r:embed="rId3"/>
          <a:srcRect t="21651" b="22700"/>
          <a:stretch/>
        </p:blipFill>
        <p:spPr>
          <a:xfrm>
            <a:off x="6755864" y="728126"/>
            <a:ext cx="2288313" cy="2829841"/>
          </a:xfrm>
          <a:prstGeom prst="rect">
            <a:avLst/>
          </a:prstGeom>
          <a:ln w="38100">
            <a:solidFill>
              <a:srgbClr val="0000FF"/>
            </a:solidFill>
          </a:ln>
          <a:scene3d>
            <a:camera prst="perspectiveRight"/>
            <a:lightRig rig="threePt" dir="t"/>
          </a:scene3d>
        </p:spPr>
      </p:pic>
      <p:pic>
        <p:nvPicPr>
          <p:cNvPr id="5" name="Рисунок 4">
            <a:extLst>
              <a:ext uri="{FF2B5EF4-FFF2-40B4-BE49-F238E27FC236}">
                <a16:creationId xmlns:a16="http://schemas.microsoft.com/office/drawing/2014/main" id="{7FED89CB-A3C1-426F-A010-3DFCB997B573}"/>
              </a:ext>
            </a:extLst>
          </p:cNvPr>
          <p:cNvPicPr>
            <a:picLocks noChangeAspect="1"/>
          </p:cNvPicPr>
          <p:nvPr/>
        </p:nvPicPr>
        <p:blipFill rotWithShape="1">
          <a:blip r:embed="rId4"/>
          <a:srcRect t="17451" b="26900"/>
          <a:stretch/>
        </p:blipFill>
        <p:spPr>
          <a:xfrm>
            <a:off x="92276" y="3665291"/>
            <a:ext cx="2526538" cy="3124442"/>
          </a:xfrm>
          <a:prstGeom prst="rect">
            <a:avLst/>
          </a:prstGeom>
          <a:ln w="28575">
            <a:solidFill>
              <a:srgbClr val="00B050"/>
            </a:solidFill>
          </a:ln>
          <a:effectLst>
            <a:softEdge rad="112500"/>
          </a:effectLst>
        </p:spPr>
      </p:pic>
      <p:pic>
        <p:nvPicPr>
          <p:cNvPr id="8" name="Рисунок 7">
            <a:extLst>
              <a:ext uri="{FF2B5EF4-FFF2-40B4-BE49-F238E27FC236}">
                <a16:creationId xmlns:a16="http://schemas.microsoft.com/office/drawing/2014/main" id="{65E16E12-14C0-4AE5-A61F-18672998CC74}"/>
              </a:ext>
            </a:extLst>
          </p:cNvPr>
          <p:cNvPicPr>
            <a:picLocks noChangeAspect="1"/>
          </p:cNvPicPr>
          <p:nvPr/>
        </p:nvPicPr>
        <p:blipFill>
          <a:blip r:embed="rId5"/>
          <a:stretch>
            <a:fillRect/>
          </a:stretch>
        </p:blipFill>
        <p:spPr>
          <a:xfrm>
            <a:off x="99823" y="635775"/>
            <a:ext cx="2244847" cy="2993129"/>
          </a:xfrm>
          <a:prstGeom prst="rect">
            <a:avLst/>
          </a:prstGeom>
          <a:ln w="28575">
            <a:solidFill>
              <a:srgbClr val="99FF66"/>
            </a:solidFill>
          </a:ln>
          <a:scene3d>
            <a:camera prst="isometricOffAxis1Right"/>
            <a:lightRig rig="threePt" dir="t"/>
          </a:scene3d>
        </p:spPr>
      </p:pic>
      <p:pic>
        <p:nvPicPr>
          <p:cNvPr id="9" name="Рисунок 8">
            <a:extLst>
              <a:ext uri="{FF2B5EF4-FFF2-40B4-BE49-F238E27FC236}">
                <a16:creationId xmlns:a16="http://schemas.microsoft.com/office/drawing/2014/main" id="{ECFF6188-ED14-42C0-B171-B2569B22100A}"/>
              </a:ext>
            </a:extLst>
          </p:cNvPr>
          <p:cNvPicPr>
            <a:picLocks noChangeAspect="1"/>
          </p:cNvPicPr>
          <p:nvPr/>
        </p:nvPicPr>
        <p:blipFill>
          <a:blip r:embed="rId6"/>
          <a:stretch>
            <a:fillRect/>
          </a:stretch>
        </p:blipFill>
        <p:spPr>
          <a:xfrm>
            <a:off x="2465350" y="3890800"/>
            <a:ext cx="3564565" cy="2673424"/>
          </a:xfrm>
          <a:prstGeom prst="rect">
            <a:avLst/>
          </a:prstGeom>
          <a:ln w="57150">
            <a:solidFill>
              <a:srgbClr val="FFFF00"/>
            </a:solidFill>
          </a:ln>
        </p:spPr>
      </p:pic>
      <p:sp useBgFill="1">
        <p:nvSpPr>
          <p:cNvPr id="10" name="TextBox 9">
            <a:extLst>
              <a:ext uri="{FF2B5EF4-FFF2-40B4-BE49-F238E27FC236}">
                <a16:creationId xmlns:a16="http://schemas.microsoft.com/office/drawing/2014/main" id="{917D700D-DA85-4807-923C-8362F6D35E30}"/>
              </a:ext>
            </a:extLst>
          </p:cNvPr>
          <p:cNvSpPr txBox="1"/>
          <p:nvPr/>
        </p:nvSpPr>
        <p:spPr>
          <a:xfrm>
            <a:off x="1657535" y="68267"/>
            <a:ext cx="5941050" cy="369332"/>
          </a:xfrm>
          <a:prstGeom prst="rect">
            <a:avLst/>
          </a:prstGeom>
          <a:ln>
            <a:solidFill>
              <a:srgbClr val="FFFF00"/>
            </a:solidFill>
          </a:ln>
        </p:spPr>
        <p:txBody>
          <a:bodyPr wrap="none" rtlCol="0">
            <a:spAutoFit/>
          </a:bodyPr>
          <a:lstStyle/>
          <a:p>
            <a:r>
              <a:rPr lang="uk-UA" b="1" dirty="0">
                <a:solidFill>
                  <a:schemeClr val="bg2">
                    <a:lumMod val="50000"/>
                  </a:schemeClr>
                </a:solidFill>
              </a:rPr>
              <a:t>МАТЕРІАЛЬНО-ТНЕХНІЧНЕ ЗАБЕЗПЕЧЕННЯ ЗАКЛАДУ</a:t>
            </a:r>
          </a:p>
        </p:txBody>
      </p:sp>
      <p:sp>
        <p:nvSpPr>
          <p:cNvPr id="11" name="Овал 10">
            <a:extLst>
              <a:ext uri="{FF2B5EF4-FFF2-40B4-BE49-F238E27FC236}">
                <a16:creationId xmlns:a16="http://schemas.microsoft.com/office/drawing/2014/main" id="{C075550E-9C4A-4F15-B6D7-106BFEF0948C}"/>
              </a:ext>
            </a:extLst>
          </p:cNvPr>
          <p:cNvSpPr/>
          <p:nvPr/>
        </p:nvSpPr>
        <p:spPr>
          <a:xfrm>
            <a:off x="3289211" y="3429000"/>
            <a:ext cx="58653" cy="219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 name="Рисунок 1">
            <a:extLst>
              <a:ext uri="{FF2B5EF4-FFF2-40B4-BE49-F238E27FC236}">
                <a16:creationId xmlns:a16="http://schemas.microsoft.com/office/drawing/2014/main" id="{3322D7AA-40AE-4B24-B46F-E1D427DC870D}"/>
              </a:ext>
            </a:extLst>
          </p:cNvPr>
          <p:cNvPicPr>
            <a:picLocks noChangeAspect="1"/>
          </p:cNvPicPr>
          <p:nvPr/>
        </p:nvPicPr>
        <p:blipFill>
          <a:blip r:embed="rId7"/>
          <a:stretch>
            <a:fillRect/>
          </a:stretch>
        </p:blipFill>
        <p:spPr>
          <a:xfrm>
            <a:off x="2750999" y="793970"/>
            <a:ext cx="3779912" cy="2834934"/>
          </a:xfrm>
          <a:prstGeom prst="rect">
            <a:avLst/>
          </a:prstGeom>
          <a:ln w="57150">
            <a:solidFill>
              <a:srgbClr val="FFFF00"/>
            </a:solidFill>
          </a:ln>
        </p:spPr>
      </p:pic>
      <p:pic>
        <p:nvPicPr>
          <p:cNvPr id="12" name="Рисунок 11">
            <a:extLst>
              <a:ext uri="{FF2B5EF4-FFF2-40B4-BE49-F238E27FC236}">
                <a16:creationId xmlns:a16="http://schemas.microsoft.com/office/drawing/2014/main" id="{1E87537A-1659-43F7-8291-9C7C72BF2AFD}"/>
              </a:ext>
            </a:extLst>
          </p:cNvPr>
          <p:cNvPicPr>
            <a:picLocks noChangeAspect="1"/>
          </p:cNvPicPr>
          <p:nvPr/>
        </p:nvPicPr>
        <p:blipFill>
          <a:blip r:embed="rId8"/>
          <a:stretch>
            <a:fillRect/>
          </a:stretch>
        </p:blipFill>
        <p:spPr>
          <a:xfrm>
            <a:off x="5754851" y="4075650"/>
            <a:ext cx="3419872" cy="2303723"/>
          </a:xfrm>
          <a:prstGeom prst="rect">
            <a:avLst/>
          </a:prstGeom>
          <a:ln w="57150">
            <a:solidFill>
              <a:srgbClr val="C00000"/>
            </a:solidFill>
          </a:ln>
          <a:scene3d>
            <a:camera prst="isometricOffAxis2Left"/>
            <a:lightRig rig="threePt" dir="t"/>
          </a:scene3d>
        </p:spPr>
      </p:pic>
    </p:spTree>
    <p:extLst>
      <p:ext uri="{BB962C8B-B14F-4D97-AF65-F5344CB8AC3E}">
        <p14:creationId xmlns:p14="http://schemas.microsoft.com/office/powerpoint/2010/main" val="2847609624"/>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0000">
              <a:schemeClr val="accent2">
                <a:lumMod val="5000"/>
                <a:lumOff val="95000"/>
              </a:schemeClr>
            </a:gs>
            <a:gs pos="65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2404534"/>
            <a:ext cx="8856984" cy="1646302"/>
          </a:xfrm>
        </p:spPr>
        <p:txBody>
          <a:bodyPr>
            <a:noAutofit/>
          </a:bodyPr>
          <a:lstStyle/>
          <a:p>
            <a:pPr algn="l"/>
            <a:r>
              <a:rPr lang="ru-RU" sz="2400" b="1" dirty="0">
                <a:solidFill>
                  <a:schemeClr val="accent5">
                    <a:lumMod val="50000"/>
                  </a:schemeClr>
                </a:solidFill>
              </a:rPr>
              <a:t>ВІЗИТКА:</a:t>
            </a:r>
            <a:br>
              <a:rPr lang="ru-RU" sz="2400" b="1" dirty="0">
                <a:solidFill>
                  <a:srgbClr val="7030A0"/>
                </a:solidFill>
              </a:rPr>
            </a:br>
            <a:r>
              <a:rPr lang="ru-RU" sz="2400" b="1" i="1" dirty="0">
                <a:solidFill>
                  <a:schemeClr val="accent6">
                    <a:lumMod val="50000"/>
                  </a:schemeClr>
                </a:solidFill>
              </a:rPr>
              <a:t>Педагогічний працівник </a:t>
            </a:r>
            <a:r>
              <a:rPr lang="ru-RU" sz="2400" b="1" dirty="0">
                <a:solidFill>
                  <a:schemeClr val="accent6">
                    <a:lumMod val="50000"/>
                  </a:schemeClr>
                </a:solidFill>
              </a:rPr>
              <a:t>:</a:t>
            </a:r>
            <a:r>
              <a:rPr lang="ru-RU" sz="2400" b="1" dirty="0">
                <a:solidFill>
                  <a:srgbClr val="7030A0"/>
                </a:solidFill>
              </a:rPr>
              <a:t>  </a:t>
            </a:r>
            <a:r>
              <a:rPr lang="ru-RU" sz="2400" b="1" u="sng" dirty="0">
                <a:solidFill>
                  <a:srgbClr val="7030A0"/>
                </a:solidFill>
              </a:rPr>
              <a:t>Марченко Ганна Анатоліївна</a:t>
            </a:r>
            <a:br>
              <a:rPr lang="ru-RU" sz="2400" b="1" dirty="0">
                <a:solidFill>
                  <a:srgbClr val="7030A0"/>
                </a:solidFill>
              </a:rPr>
            </a:br>
            <a:r>
              <a:rPr lang="ru-RU" sz="2400" b="1" i="1" dirty="0">
                <a:solidFill>
                  <a:schemeClr val="accent6">
                    <a:lumMod val="50000"/>
                  </a:schemeClr>
                </a:solidFill>
              </a:rPr>
              <a:t>Дата народження :   </a:t>
            </a:r>
            <a:r>
              <a:rPr lang="ru-RU" sz="2400" b="1" dirty="0">
                <a:solidFill>
                  <a:srgbClr val="7030A0"/>
                </a:solidFill>
              </a:rPr>
              <a:t>10.11.1971   р.</a:t>
            </a:r>
            <a:br>
              <a:rPr lang="ru-RU" sz="2400" b="1" dirty="0">
                <a:solidFill>
                  <a:srgbClr val="7030A0"/>
                </a:solidFill>
              </a:rPr>
            </a:br>
            <a:r>
              <a:rPr lang="ru-RU" sz="2400" b="1" i="1" dirty="0">
                <a:solidFill>
                  <a:schemeClr val="accent6">
                    <a:lumMod val="50000"/>
                  </a:schemeClr>
                </a:solidFill>
              </a:rPr>
              <a:t>Посада : </a:t>
            </a:r>
            <a:r>
              <a:rPr lang="ru-RU" sz="2400" b="1" i="1" dirty="0">
                <a:solidFill>
                  <a:srgbClr val="7030A0"/>
                </a:solidFill>
              </a:rPr>
              <a:t>директор</a:t>
            </a:r>
            <a:r>
              <a:rPr lang="ru-RU" sz="2400" b="1" dirty="0">
                <a:solidFill>
                  <a:srgbClr val="7030A0"/>
                </a:solidFill>
              </a:rPr>
              <a:t>, вчитель  історії </a:t>
            </a:r>
            <a:br>
              <a:rPr lang="ru-RU" sz="2400" b="1" dirty="0">
                <a:solidFill>
                  <a:srgbClr val="7030A0"/>
                </a:solidFill>
              </a:rPr>
            </a:br>
            <a:r>
              <a:rPr lang="ru-RU" sz="2400" b="1" dirty="0">
                <a:solidFill>
                  <a:srgbClr val="7030A0"/>
                </a:solidFill>
              </a:rPr>
              <a:t>                ЗЗСО   «Авангардівський </a:t>
            </a:r>
            <a:r>
              <a:rPr lang="ru-RU" sz="2400" b="1" dirty="0" err="1">
                <a:solidFill>
                  <a:srgbClr val="7030A0"/>
                </a:solidFill>
              </a:rPr>
              <a:t>ліцей</a:t>
            </a:r>
            <a:r>
              <a:rPr lang="ru-RU" sz="2400" b="1" dirty="0">
                <a:solidFill>
                  <a:srgbClr val="7030A0"/>
                </a:solidFill>
              </a:rPr>
              <a:t>» </a:t>
            </a:r>
            <a:br>
              <a:rPr lang="ru-RU" sz="2400" b="1" dirty="0">
                <a:solidFill>
                  <a:srgbClr val="7030A0"/>
                </a:solidFill>
              </a:rPr>
            </a:br>
            <a:r>
              <a:rPr lang="ru-RU" sz="2400" b="1" dirty="0">
                <a:solidFill>
                  <a:srgbClr val="7030A0"/>
                </a:solidFill>
              </a:rPr>
              <a:t>                Авангардівської </a:t>
            </a:r>
            <a:r>
              <a:rPr lang="ru-RU" sz="2400" b="1" dirty="0" err="1">
                <a:solidFill>
                  <a:srgbClr val="7030A0"/>
                </a:solidFill>
              </a:rPr>
              <a:t>селищної</a:t>
            </a:r>
            <a:r>
              <a:rPr lang="ru-RU" sz="2400" b="1" dirty="0">
                <a:solidFill>
                  <a:srgbClr val="7030A0"/>
                </a:solidFill>
              </a:rPr>
              <a:t> ради</a:t>
            </a:r>
            <a:br>
              <a:rPr lang="ru-RU" sz="2400" b="1" i="1" dirty="0">
                <a:solidFill>
                  <a:srgbClr val="7030A0"/>
                </a:solidFill>
              </a:rPr>
            </a:br>
            <a:r>
              <a:rPr lang="ru-RU" sz="2400" b="1" i="1" dirty="0">
                <a:solidFill>
                  <a:schemeClr val="accent6">
                    <a:lumMod val="50000"/>
                  </a:schemeClr>
                </a:solidFill>
              </a:rPr>
              <a:t>Загальний стаж педагогічної діяльності </a:t>
            </a:r>
            <a:r>
              <a:rPr lang="uk-UA" sz="2400" b="1" dirty="0">
                <a:solidFill>
                  <a:schemeClr val="accent6">
                    <a:lumMod val="50000"/>
                  </a:schemeClr>
                </a:solidFill>
              </a:rPr>
              <a:t>:</a:t>
            </a:r>
            <a:r>
              <a:rPr lang="ru-RU" sz="2400" b="1" dirty="0">
                <a:solidFill>
                  <a:schemeClr val="accent6">
                    <a:lumMod val="50000"/>
                  </a:schemeClr>
                </a:solidFill>
              </a:rPr>
              <a:t> </a:t>
            </a:r>
            <a:r>
              <a:rPr lang="ru-RU" sz="2400" b="1" dirty="0">
                <a:solidFill>
                  <a:srgbClr val="7030A0"/>
                </a:solidFill>
              </a:rPr>
              <a:t>25 р.</a:t>
            </a:r>
            <a:r>
              <a:rPr lang="uk-UA" sz="2400" b="1" dirty="0">
                <a:solidFill>
                  <a:srgbClr val="7030A0"/>
                </a:solidFill>
              </a:rPr>
              <a:t> </a:t>
            </a:r>
            <a:br>
              <a:rPr lang="uk-UA" sz="2400" b="1" dirty="0">
                <a:solidFill>
                  <a:srgbClr val="7030A0"/>
                </a:solidFill>
              </a:rPr>
            </a:br>
            <a:r>
              <a:rPr lang="uk-UA" sz="2400" b="1" dirty="0">
                <a:solidFill>
                  <a:srgbClr val="7030A0"/>
                </a:solidFill>
              </a:rPr>
              <a:t> </a:t>
            </a:r>
            <a:r>
              <a:rPr lang="ru-RU" sz="2400" b="1" dirty="0">
                <a:solidFill>
                  <a:srgbClr val="7030A0"/>
                </a:solidFill>
              </a:rPr>
              <a:t>в  даному закладі працюю з 2019 року на посаді директора,    на керівних посадах – з 2004 року</a:t>
            </a:r>
            <a:br>
              <a:rPr lang="ru-RU" sz="2400" b="1" dirty="0">
                <a:solidFill>
                  <a:srgbClr val="7030A0"/>
                </a:solidFill>
              </a:rPr>
            </a:br>
            <a:br>
              <a:rPr lang="ru-RU" sz="2400" b="1" dirty="0">
                <a:solidFill>
                  <a:srgbClr val="7030A0"/>
                </a:solidFill>
              </a:rPr>
            </a:br>
            <a:endParaRPr lang="ru-RU" sz="2400" b="1" dirty="0">
              <a:solidFill>
                <a:srgbClr val="7030A0"/>
              </a:solidFill>
              <a:latin typeface="+mn-lt"/>
            </a:endParaRPr>
          </a:p>
        </p:txBody>
      </p:sp>
      <p:sp>
        <p:nvSpPr>
          <p:cNvPr id="3" name="Подзаголовок 2">
            <a:extLst>
              <a:ext uri="{FF2B5EF4-FFF2-40B4-BE49-F238E27FC236}">
                <a16:creationId xmlns:a16="http://schemas.microsoft.com/office/drawing/2014/main" id="{4A1D7DA6-6861-4B62-B7E3-C18F52BA5C70}"/>
              </a:ext>
            </a:extLst>
          </p:cNvPr>
          <p:cNvSpPr>
            <a:spLocks noGrp="1"/>
          </p:cNvSpPr>
          <p:nvPr>
            <p:ph type="subTitle" idx="1"/>
          </p:nvPr>
        </p:nvSpPr>
        <p:spPr/>
        <p:txBody>
          <a:bodyPr/>
          <a:lstStyle/>
          <a:p>
            <a:endParaRPr lang="uk-UA"/>
          </a:p>
        </p:txBody>
      </p:sp>
      <p:pic>
        <p:nvPicPr>
          <p:cNvPr id="4" name="Рисунок 3">
            <a:extLst>
              <a:ext uri="{FF2B5EF4-FFF2-40B4-BE49-F238E27FC236}">
                <a16:creationId xmlns:a16="http://schemas.microsoft.com/office/drawing/2014/main" id="{DDBE8AF6-383D-4EC3-A79F-736A6DA0BB62}"/>
              </a:ext>
            </a:extLst>
          </p:cNvPr>
          <p:cNvPicPr>
            <a:picLocks noChangeAspect="1"/>
          </p:cNvPicPr>
          <p:nvPr/>
        </p:nvPicPr>
        <p:blipFill rotWithShape="1">
          <a:blip r:embed="rId3">
            <a:extLst>
              <a:ext uri="{28A0092B-C50C-407E-A947-70E740481C1C}">
                <a14:useLocalDpi xmlns:a14="http://schemas.microsoft.com/office/drawing/2010/main" val="0"/>
              </a:ext>
            </a:extLst>
          </a:blip>
          <a:srcRect l="5728" r="5728" b="6063"/>
          <a:stretch/>
        </p:blipFill>
        <p:spPr>
          <a:xfrm>
            <a:off x="4499992" y="3573016"/>
            <a:ext cx="4264517" cy="30162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Рисунок 4">
            <a:extLst>
              <a:ext uri="{FF2B5EF4-FFF2-40B4-BE49-F238E27FC236}">
                <a16:creationId xmlns:a16="http://schemas.microsoft.com/office/drawing/2014/main" id="{C4661ADD-A6CB-4FE1-8140-6221D05EFEAD}"/>
              </a:ext>
            </a:extLst>
          </p:cNvPr>
          <p:cNvPicPr>
            <a:picLocks noChangeAspect="1"/>
          </p:cNvPicPr>
          <p:nvPr/>
        </p:nvPicPr>
        <p:blipFill>
          <a:blip r:embed="rId4"/>
          <a:stretch>
            <a:fillRect/>
          </a:stretch>
        </p:blipFill>
        <p:spPr>
          <a:xfrm>
            <a:off x="539552" y="3429000"/>
            <a:ext cx="3828958" cy="3347945"/>
          </a:xfrm>
          <a:prstGeom prst="rect">
            <a:avLst/>
          </a:prstGeom>
        </p:spPr>
      </p:pic>
    </p:spTree>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F32CB2-209C-42E6-B3DB-0326A7FB1321}"/>
              </a:ext>
            </a:extLst>
          </p:cNvPr>
          <p:cNvSpPr>
            <a:spLocks noGrp="1"/>
          </p:cNvSpPr>
          <p:nvPr>
            <p:ph type="title"/>
          </p:nvPr>
        </p:nvSpPr>
        <p:spPr>
          <a:xfrm>
            <a:off x="2843808" y="-26248"/>
            <a:ext cx="8229600" cy="1143000"/>
          </a:xfrm>
        </p:spPr>
        <p:txBody>
          <a:bodyPr/>
          <a:lstStyle/>
          <a:p>
            <a:r>
              <a:rPr lang="uk-UA" dirty="0"/>
              <a:t>Клас безпеки</a:t>
            </a:r>
          </a:p>
        </p:txBody>
      </p:sp>
      <p:pic>
        <p:nvPicPr>
          <p:cNvPr id="3" name="Рисунок 2">
            <a:extLst>
              <a:ext uri="{FF2B5EF4-FFF2-40B4-BE49-F238E27FC236}">
                <a16:creationId xmlns:a16="http://schemas.microsoft.com/office/drawing/2014/main" id="{A83EB4C8-89EE-46FD-9201-9F91B78882A0}"/>
              </a:ext>
            </a:extLst>
          </p:cNvPr>
          <p:cNvPicPr>
            <a:picLocks noChangeAspect="1"/>
          </p:cNvPicPr>
          <p:nvPr/>
        </p:nvPicPr>
        <p:blipFill>
          <a:blip r:embed="rId2"/>
          <a:stretch>
            <a:fillRect/>
          </a:stretch>
        </p:blipFill>
        <p:spPr>
          <a:xfrm>
            <a:off x="5292080" y="2053161"/>
            <a:ext cx="3668902" cy="2751677"/>
          </a:xfrm>
          <a:prstGeom prst="rect">
            <a:avLst/>
          </a:prstGeom>
        </p:spPr>
      </p:pic>
      <p:pic>
        <p:nvPicPr>
          <p:cNvPr id="4" name="Рисунок 3">
            <a:extLst>
              <a:ext uri="{FF2B5EF4-FFF2-40B4-BE49-F238E27FC236}">
                <a16:creationId xmlns:a16="http://schemas.microsoft.com/office/drawing/2014/main" id="{AC3EA8A2-D9C5-40C8-B035-565F318BCA03}"/>
              </a:ext>
            </a:extLst>
          </p:cNvPr>
          <p:cNvPicPr>
            <a:picLocks noChangeAspect="1"/>
          </p:cNvPicPr>
          <p:nvPr/>
        </p:nvPicPr>
        <p:blipFill>
          <a:blip r:embed="rId3"/>
          <a:stretch>
            <a:fillRect/>
          </a:stretch>
        </p:blipFill>
        <p:spPr>
          <a:xfrm>
            <a:off x="77899" y="1037014"/>
            <a:ext cx="5034161" cy="3244674"/>
          </a:xfrm>
          <a:prstGeom prst="rect">
            <a:avLst/>
          </a:prstGeom>
        </p:spPr>
      </p:pic>
      <p:pic>
        <p:nvPicPr>
          <p:cNvPr id="5" name="Рисунок 4">
            <a:extLst>
              <a:ext uri="{FF2B5EF4-FFF2-40B4-BE49-F238E27FC236}">
                <a16:creationId xmlns:a16="http://schemas.microsoft.com/office/drawing/2014/main" id="{C1221208-0AFF-4C63-A3D2-8C6ADCBC52F2}"/>
              </a:ext>
            </a:extLst>
          </p:cNvPr>
          <p:cNvPicPr>
            <a:picLocks noChangeAspect="1"/>
          </p:cNvPicPr>
          <p:nvPr/>
        </p:nvPicPr>
        <p:blipFill>
          <a:blip r:embed="rId4"/>
          <a:stretch>
            <a:fillRect/>
          </a:stretch>
        </p:blipFill>
        <p:spPr>
          <a:xfrm>
            <a:off x="1979711" y="4472172"/>
            <a:ext cx="3137429" cy="2353072"/>
          </a:xfrm>
          <a:prstGeom prst="rect">
            <a:avLst/>
          </a:prstGeom>
        </p:spPr>
      </p:pic>
    </p:spTree>
    <p:extLst>
      <p:ext uri="{BB962C8B-B14F-4D97-AF65-F5344CB8AC3E}">
        <p14:creationId xmlns:p14="http://schemas.microsoft.com/office/powerpoint/2010/main" val="1916237410"/>
      </p:ext>
    </p:extLst>
  </p:cSld>
  <p:clrMapOvr>
    <a:masterClrMapping/>
  </p:clrMapOvr>
  <p:transition>
    <p:pull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57A88E1-61A3-4AF3-A9EC-E9A1ADF25714}"/>
              </a:ext>
            </a:extLst>
          </p:cNvPr>
          <p:cNvPicPr>
            <a:picLocks noChangeAspect="1"/>
          </p:cNvPicPr>
          <p:nvPr/>
        </p:nvPicPr>
        <p:blipFill rotWithShape="1">
          <a:blip r:embed="rId2"/>
          <a:srcRect t="27951" r="2401" b="13250"/>
          <a:stretch/>
        </p:blipFill>
        <p:spPr>
          <a:xfrm>
            <a:off x="3493865" y="4187352"/>
            <a:ext cx="3032975" cy="2436307"/>
          </a:xfrm>
          <a:prstGeom prst="rect">
            <a:avLst/>
          </a:prstGeom>
          <a:ln w="57150">
            <a:solidFill>
              <a:srgbClr val="FF0000"/>
            </a:solidFill>
          </a:ln>
        </p:spPr>
      </p:pic>
      <p:pic>
        <p:nvPicPr>
          <p:cNvPr id="4" name="Рисунок 3">
            <a:extLst>
              <a:ext uri="{FF2B5EF4-FFF2-40B4-BE49-F238E27FC236}">
                <a16:creationId xmlns:a16="http://schemas.microsoft.com/office/drawing/2014/main" id="{B76B850A-AE79-4715-87AF-2D0F5D99831B}"/>
              </a:ext>
            </a:extLst>
          </p:cNvPr>
          <p:cNvPicPr>
            <a:picLocks noChangeAspect="1"/>
          </p:cNvPicPr>
          <p:nvPr/>
        </p:nvPicPr>
        <p:blipFill rotWithShape="1">
          <a:blip r:embed="rId3"/>
          <a:srcRect t="12816" b="8458"/>
          <a:stretch/>
        </p:blipFill>
        <p:spPr>
          <a:xfrm>
            <a:off x="-134616" y="3020562"/>
            <a:ext cx="3406444" cy="3575683"/>
          </a:xfrm>
          <a:prstGeom prst="rect">
            <a:avLst/>
          </a:prstGeom>
          <a:ln w="57150">
            <a:solidFill>
              <a:srgbClr val="7030A0"/>
            </a:solidFill>
          </a:ln>
          <a:scene3d>
            <a:camera prst="isometricOffAxis2Left"/>
            <a:lightRig rig="threePt" dir="t"/>
          </a:scene3d>
          <a:sp3d>
            <a:bevelT prst="relaxedInset"/>
          </a:sp3d>
        </p:spPr>
      </p:pic>
      <p:pic>
        <p:nvPicPr>
          <p:cNvPr id="5" name="Рисунок 4">
            <a:extLst>
              <a:ext uri="{FF2B5EF4-FFF2-40B4-BE49-F238E27FC236}">
                <a16:creationId xmlns:a16="http://schemas.microsoft.com/office/drawing/2014/main" id="{33D01E55-002C-4506-A86C-48C4AE3B7B76}"/>
              </a:ext>
            </a:extLst>
          </p:cNvPr>
          <p:cNvPicPr>
            <a:picLocks noChangeAspect="1"/>
          </p:cNvPicPr>
          <p:nvPr/>
        </p:nvPicPr>
        <p:blipFill>
          <a:blip r:embed="rId4"/>
          <a:stretch>
            <a:fillRect/>
          </a:stretch>
        </p:blipFill>
        <p:spPr>
          <a:xfrm>
            <a:off x="5561919" y="332097"/>
            <a:ext cx="3406443" cy="2418397"/>
          </a:xfrm>
          <a:prstGeom prst="rect">
            <a:avLst/>
          </a:prstGeom>
          <a:ln w="57150">
            <a:solidFill>
              <a:schemeClr val="accent5">
                <a:lumMod val="60000"/>
                <a:lumOff val="40000"/>
              </a:schemeClr>
            </a:solidFill>
          </a:ln>
          <a:scene3d>
            <a:camera prst="perspectiveHeroicExtremeLeftFacing"/>
            <a:lightRig rig="threePt" dir="t"/>
          </a:scene3d>
        </p:spPr>
      </p:pic>
      <p:pic>
        <p:nvPicPr>
          <p:cNvPr id="8" name="Рисунок 7">
            <a:extLst>
              <a:ext uri="{FF2B5EF4-FFF2-40B4-BE49-F238E27FC236}">
                <a16:creationId xmlns:a16="http://schemas.microsoft.com/office/drawing/2014/main" id="{37A0FF92-819F-45A1-B1A1-F2816E4F0249}"/>
              </a:ext>
            </a:extLst>
          </p:cNvPr>
          <p:cNvPicPr>
            <a:picLocks noChangeAspect="1"/>
          </p:cNvPicPr>
          <p:nvPr/>
        </p:nvPicPr>
        <p:blipFill rotWithShape="1">
          <a:blip r:embed="rId5"/>
          <a:srcRect l="14759" b="20504"/>
          <a:stretch/>
        </p:blipFill>
        <p:spPr>
          <a:xfrm>
            <a:off x="2390054" y="1916832"/>
            <a:ext cx="3773017" cy="2639051"/>
          </a:xfrm>
          <a:prstGeom prst="rect">
            <a:avLst/>
          </a:prstGeom>
          <a:ln w="57150">
            <a:solidFill>
              <a:srgbClr val="0000FF"/>
            </a:solidFill>
          </a:ln>
        </p:spPr>
      </p:pic>
      <p:sp>
        <p:nvSpPr>
          <p:cNvPr id="9" name="Прямоугольник 8">
            <a:extLst>
              <a:ext uri="{FF2B5EF4-FFF2-40B4-BE49-F238E27FC236}">
                <a16:creationId xmlns:a16="http://schemas.microsoft.com/office/drawing/2014/main" id="{64D52106-5EDE-4EB3-934A-1411B1BC4FD0}"/>
              </a:ext>
            </a:extLst>
          </p:cNvPr>
          <p:cNvSpPr/>
          <p:nvPr/>
        </p:nvSpPr>
        <p:spPr>
          <a:xfrm>
            <a:off x="2765836" y="417225"/>
            <a:ext cx="4674850" cy="646331"/>
          </a:xfrm>
          <a:prstGeom prst="rect">
            <a:avLst/>
          </a:prstGeom>
        </p:spPr>
        <p:txBody>
          <a:bodyPr wrap="square">
            <a:spAutoFit/>
          </a:bodyPr>
          <a:lstStyle/>
          <a:p>
            <a:r>
              <a:rPr lang="uk-UA" b="1" dirty="0">
                <a:solidFill>
                  <a:srgbClr val="FF0000"/>
                </a:solidFill>
              </a:rPr>
              <a:t>МАТЕРІАЛЬНО-ТНЕХНІЧНЕ </a:t>
            </a:r>
          </a:p>
          <a:p>
            <a:r>
              <a:rPr lang="uk-UA" b="1" dirty="0">
                <a:solidFill>
                  <a:srgbClr val="FF0000"/>
                </a:solidFill>
              </a:rPr>
              <a:t>ЗАБЕЗПЕЧЕННЯ ЗАКЛАДУ</a:t>
            </a:r>
          </a:p>
        </p:txBody>
      </p:sp>
      <p:pic>
        <p:nvPicPr>
          <p:cNvPr id="2" name="Рисунок 1">
            <a:extLst>
              <a:ext uri="{FF2B5EF4-FFF2-40B4-BE49-F238E27FC236}">
                <a16:creationId xmlns:a16="http://schemas.microsoft.com/office/drawing/2014/main" id="{3233B3F5-FFC0-4B0F-BDEF-2EF270326C9F}"/>
              </a:ext>
            </a:extLst>
          </p:cNvPr>
          <p:cNvPicPr>
            <a:picLocks noChangeAspect="1"/>
          </p:cNvPicPr>
          <p:nvPr/>
        </p:nvPicPr>
        <p:blipFill rotWithShape="1">
          <a:blip r:embed="rId6"/>
          <a:srcRect t="8872" b="9486"/>
          <a:stretch/>
        </p:blipFill>
        <p:spPr>
          <a:xfrm>
            <a:off x="6901371" y="3020562"/>
            <a:ext cx="2066991" cy="3744835"/>
          </a:xfrm>
          <a:prstGeom prst="rect">
            <a:avLst/>
          </a:prstGeom>
        </p:spPr>
      </p:pic>
      <p:pic>
        <p:nvPicPr>
          <p:cNvPr id="2051" name="Рисунок 59">
            <a:extLst>
              <a:ext uri="{FF2B5EF4-FFF2-40B4-BE49-F238E27FC236}">
                <a16:creationId xmlns:a16="http://schemas.microsoft.com/office/drawing/2014/main" id="{74CFA3CA-7791-4BC5-B6B8-C76362E9B7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23" y="261755"/>
            <a:ext cx="2479005" cy="1859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06488"/>
      </p:ext>
    </p:extLst>
  </p:cSld>
  <p:clrMapOvr>
    <a:masterClrMapping/>
  </p:clrMapOvr>
  <p:transition>
    <p:pull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A442FE-58A2-45E5-8274-16D06B99C762}"/>
              </a:ext>
            </a:extLst>
          </p:cNvPr>
          <p:cNvSpPr>
            <a:spLocks noGrp="1"/>
          </p:cNvSpPr>
          <p:nvPr>
            <p:ph type="title"/>
          </p:nvPr>
        </p:nvSpPr>
        <p:spPr>
          <a:xfrm>
            <a:off x="493204" y="198679"/>
            <a:ext cx="8157592" cy="1143000"/>
          </a:xfrm>
        </p:spPr>
        <p:txBody>
          <a:bodyPr>
            <a:normAutofit fontScale="90000"/>
          </a:bodyPr>
          <a:lstStyle/>
          <a:p>
            <a:pPr algn="ctr"/>
            <a:r>
              <a:rPr lang="uk-UA" b="1" dirty="0">
                <a:solidFill>
                  <a:schemeClr val="accent2">
                    <a:lumMod val="75000"/>
                  </a:schemeClr>
                </a:solidFill>
              </a:rPr>
              <a:t>Програма «Шкільний автобус» діє в гімназії з 2019 року</a:t>
            </a:r>
          </a:p>
        </p:txBody>
      </p:sp>
      <p:pic>
        <p:nvPicPr>
          <p:cNvPr id="3" name="Рисунок 2">
            <a:extLst>
              <a:ext uri="{FF2B5EF4-FFF2-40B4-BE49-F238E27FC236}">
                <a16:creationId xmlns:a16="http://schemas.microsoft.com/office/drawing/2014/main" id="{16814278-B1D8-4BE0-BE13-02DABC3D0612}"/>
              </a:ext>
            </a:extLst>
          </p:cNvPr>
          <p:cNvPicPr>
            <a:picLocks noChangeAspect="1"/>
          </p:cNvPicPr>
          <p:nvPr/>
        </p:nvPicPr>
        <p:blipFill rotWithShape="1">
          <a:blip r:embed="rId2"/>
          <a:srcRect l="9417" t="15264" r="15248" b="17324"/>
          <a:stretch/>
        </p:blipFill>
        <p:spPr>
          <a:xfrm>
            <a:off x="5801594" y="1341679"/>
            <a:ext cx="3118655" cy="3443515"/>
          </a:xfrm>
          <a:prstGeom prst="rect">
            <a:avLst/>
          </a:prstGeom>
        </p:spPr>
      </p:pic>
      <p:pic>
        <p:nvPicPr>
          <p:cNvPr id="4" name="Рисунок 3">
            <a:extLst>
              <a:ext uri="{FF2B5EF4-FFF2-40B4-BE49-F238E27FC236}">
                <a16:creationId xmlns:a16="http://schemas.microsoft.com/office/drawing/2014/main" id="{5B0A4530-F2A6-4470-B040-FB7E9EF655C1}"/>
              </a:ext>
            </a:extLst>
          </p:cNvPr>
          <p:cNvPicPr>
            <a:picLocks noChangeAspect="1"/>
          </p:cNvPicPr>
          <p:nvPr/>
        </p:nvPicPr>
        <p:blipFill>
          <a:blip r:embed="rId3"/>
          <a:stretch>
            <a:fillRect/>
          </a:stretch>
        </p:blipFill>
        <p:spPr>
          <a:xfrm>
            <a:off x="206275" y="1497416"/>
            <a:ext cx="5150890" cy="3863168"/>
          </a:xfrm>
          <a:prstGeom prst="rect">
            <a:avLst/>
          </a:prstGeom>
        </p:spPr>
      </p:pic>
      <p:pic>
        <p:nvPicPr>
          <p:cNvPr id="5" name="Рисунок 4">
            <a:extLst>
              <a:ext uri="{FF2B5EF4-FFF2-40B4-BE49-F238E27FC236}">
                <a16:creationId xmlns:a16="http://schemas.microsoft.com/office/drawing/2014/main" id="{9F855E72-F502-4E2A-A45E-0FD422C9EA1F}"/>
              </a:ext>
            </a:extLst>
          </p:cNvPr>
          <p:cNvPicPr>
            <a:picLocks noChangeAspect="1"/>
          </p:cNvPicPr>
          <p:nvPr/>
        </p:nvPicPr>
        <p:blipFill>
          <a:blip r:embed="rId4"/>
          <a:stretch>
            <a:fillRect/>
          </a:stretch>
        </p:blipFill>
        <p:spPr>
          <a:xfrm>
            <a:off x="2699793" y="4418453"/>
            <a:ext cx="4112038" cy="21957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3708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FAAFC0ED-6F21-4051-ACFF-09A24C399DFF}"/>
              </a:ext>
            </a:extLst>
          </p:cNvPr>
          <p:cNvPicPr>
            <a:picLocks noChangeAspect="1"/>
          </p:cNvPicPr>
          <p:nvPr/>
        </p:nvPicPr>
        <p:blipFill>
          <a:blip r:embed="rId3"/>
          <a:stretch>
            <a:fillRect/>
          </a:stretch>
        </p:blipFill>
        <p:spPr>
          <a:xfrm>
            <a:off x="247310" y="904677"/>
            <a:ext cx="2312675" cy="3186352"/>
          </a:xfrm>
          <a:prstGeom prst="rect">
            <a:avLst/>
          </a:prstGeom>
        </p:spPr>
      </p:pic>
      <p:sp>
        <p:nvSpPr>
          <p:cNvPr id="2" name="Заголовок 1">
            <a:extLst>
              <a:ext uri="{FF2B5EF4-FFF2-40B4-BE49-F238E27FC236}">
                <a16:creationId xmlns:a16="http://schemas.microsoft.com/office/drawing/2014/main" id="{026747B6-2EB0-4EF5-A9A1-FA01E10961D9}"/>
              </a:ext>
            </a:extLst>
          </p:cNvPr>
          <p:cNvSpPr>
            <a:spLocks noGrp="1"/>
          </p:cNvSpPr>
          <p:nvPr>
            <p:ph type="title"/>
          </p:nvPr>
        </p:nvSpPr>
        <p:spPr>
          <a:xfrm>
            <a:off x="2869450" y="1432144"/>
            <a:ext cx="5734998" cy="1571108"/>
          </a:xfrm>
        </p:spPr>
        <p:txBody>
          <a:bodyPr>
            <a:noAutofit/>
          </a:bodyPr>
          <a:lstStyle/>
          <a:p>
            <a:pPr algn="just"/>
            <a:r>
              <a:rPr lang="uk-UA" sz="1400" dirty="0">
                <a:solidFill>
                  <a:srgbClr val="7030A0"/>
                </a:solidFill>
              </a:rPr>
              <a:t>     У 2020 році за ініціативою першої леді України Олени </a:t>
            </a:r>
            <a:r>
              <a:rPr lang="uk-UA" sz="1400" dirty="0" err="1">
                <a:solidFill>
                  <a:srgbClr val="7030A0"/>
                </a:solidFill>
              </a:rPr>
              <a:t>Зеленської</a:t>
            </a:r>
            <a:r>
              <a:rPr lang="uk-UA" sz="1400" dirty="0">
                <a:solidFill>
                  <a:srgbClr val="7030A0"/>
                </a:solidFill>
              </a:rPr>
              <a:t> стартувала реформа системи шкільного харчування, а з 2021 року  ЗЗСО «</a:t>
            </a:r>
            <a:r>
              <a:rPr lang="uk-UA" sz="1400" dirty="0" err="1">
                <a:solidFill>
                  <a:srgbClr val="7030A0"/>
                </a:solidFill>
              </a:rPr>
              <a:t>Авангардівська</a:t>
            </a:r>
            <a:r>
              <a:rPr lang="uk-UA" sz="1400" dirty="0">
                <a:solidFill>
                  <a:srgbClr val="7030A0"/>
                </a:solidFill>
              </a:rPr>
              <a:t> гімназія» активно долучилися до впровадження системи НАССР і  розпочали оновлення шкільного меню відповідно до рекомендацій Євгена </a:t>
            </a:r>
            <a:r>
              <a:rPr lang="uk-UA" sz="1400" dirty="0" err="1">
                <a:solidFill>
                  <a:srgbClr val="7030A0"/>
                </a:solidFill>
              </a:rPr>
              <a:t>Клопотенка</a:t>
            </a:r>
            <a:r>
              <a:rPr lang="uk-UA" sz="1400" dirty="0">
                <a:solidFill>
                  <a:srgbClr val="7030A0"/>
                </a:solidFill>
              </a:rPr>
              <a:t> та нового Порядку харчування учнів,  що  значно підвищило  якість харчування</a:t>
            </a:r>
            <a:r>
              <a:rPr lang="uk-UA" sz="1200" dirty="0">
                <a:solidFill>
                  <a:srgbClr val="7030A0"/>
                </a:solidFill>
              </a:rPr>
              <a:t>.</a:t>
            </a:r>
          </a:p>
        </p:txBody>
      </p:sp>
      <p:sp>
        <p:nvSpPr>
          <p:cNvPr id="4" name="Прямоугольник 3">
            <a:extLst>
              <a:ext uri="{FF2B5EF4-FFF2-40B4-BE49-F238E27FC236}">
                <a16:creationId xmlns:a16="http://schemas.microsoft.com/office/drawing/2014/main" id="{C909D43A-711F-4B3C-A854-42FC84951322}"/>
              </a:ext>
            </a:extLst>
          </p:cNvPr>
          <p:cNvSpPr/>
          <p:nvPr/>
        </p:nvSpPr>
        <p:spPr>
          <a:xfrm>
            <a:off x="181391" y="4209279"/>
            <a:ext cx="2914709" cy="2585323"/>
          </a:xfrm>
          <a:prstGeom prst="rect">
            <a:avLst/>
          </a:prstGeom>
        </p:spPr>
        <p:txBody>
          <a:bodyPr wrap="square">
            <a:spAutoFit/>
          </a:bodyPr>
          <a:lstStyle/>
          <a:p>
            <a:r>
              <a:rPr lang="uk-UA"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У   січні  2024 року  шкільний харчоблок розпочав свою роботу в новозбудованому корпусі, обладнаний за всіма сучасними вимогами; введено штатну одиницю медичної сестри з дієтичного харчування. </a:t>
            </a:r>
            <a:endParaRPr lang="uk-UA" b="1" dirty="0">
              <a:solidFill>
                <a:srgbClr val="C00000"/>
              </a:solidFill>
            </a:endParaRPr>
          </a:p>
        </p:txBody>
      </p:sp>
      <p:sp>
        <p:nvSpPr>
          <p:cNvPr id="5" name="Прямоугольник 4">
            <a:extLst>
              <a:ext uri="{FF2B5EF4-FFF2-40B4-BE49-F238E27FC236}">
                <a16:creationId xmlns:a16="http://schemas.microsoft.com/office/drawing/2014/main" id="{DF066FAA-02CB-47DD-810C-DD657160603F}"/>
              </a:ext>
            </a:extLst>
          </p:cNvPr>
          <p:cNvSpPr/>
          <p:nvPr/>
        </p:nvSpPr>
        <p:spPr>
          <a:xfrm>
            <a:off x="1655658" y="-71992"/>
            <a:ext cx="7128792" cy="1569660"/>
          </a:xfrm>
          <a:prstGeom prst="rect">
            <a:avLst/>
          </a:prstGeom>
        </p:spPr>
        <p:txBody>
          <a:bodyPr wrap="square">
            <a:spAutoFit/>
          </a:bodyPr>
          <a:lstStyle/>
          <a:p>
            <a:r>
              <a:rPr lang="uk-UA" sz="2400" dirty="0">
                <a:solidFill>
                  <a:srgbClr val="C00000"/>
                </a:solidFill>
              </a:rPr>
              <a:t>Реформа харчування – заради </a:t>
            </a:r>
            <a:r>
              <a:rPr lang="uk-UA" sz="2400" dirty="0" err="1">
                <a:solidFill>
                  <a:srgbClr val="C00000"/>
                </a:solidFill>
              </a:rPr>
              <a:t>здоров</a:t>
            </a:r>
            <a:r>
              <a:rPr lang="en-US" sz="2400" dirty="0">
                <a:solidFill>
                  <a:srgbClr val="C00000"/>
                </a:solidFill>
              </a:rPr>
              <a:t>’</a:t>
            </a:r>
            <a:r>
              <a:rPr lang="uk-UA" sz="2400" dirty="0">
                <a:solidFill>
                  <a:srgbClr val="C00000"/>
                </a:solidFill>
              </a:rPr>
              <a:t>я дітей!</a:t>
            </a:r>
          </a:p>
          <a:p>
            <a:r>
              <a:rPr lang="uk-UA" sz="2400" dirty="0">
                <a:solidFill>
                  <a:srgbClr val="C00000"/>
                </a:solidFill>
              </a:rPr>
              <a:t>На базі гімназії створено ОПОРНУ КУХНЮ, яка                        			забезпечує гарячим харчуванням</a:t>
            </a:r>
          </a:p>
          <a:p>
            <a:r>
              <a:rPr lang="uk-UA" sz="2400" dirty="0">
                <a:solidFill>
                  <a:srgbClr val="C00000"/>
                </a:solidFill>
              </a:rPr>
              <a:t>                      два заклади освіти  громади </a:t>
            </a:r>
            <a:endParaRPr lang="uk-UA" sz="2400" dirty="0"/>
          </a:p>
        </p:txBody>
      </p:sp>
      <p:pic>
        <p:nvPicPr>
          <p:cNvPr id="7" name="Рисунок 6">
            <a:extLst>
              <a:ext uri="{FF2B5EF4-FFF2-40B4-BE49-F238E27FC236}">
                <a16:creationId xmlns:a16="http://schemas.microsoft.com/office/drawing/2014/main" id="{69516546-B960-4EFF-97F4-723CC7B89584}"/>
              </a:ext>
            </a:extLst>
          </p:cNvPr>
          <p:cNvPicPr>
            <a:picLocks noChangeAspect="1"/>
          </p:cNvPicPr>
          <p:nvPr/>
        </p:nvPicPr>
        <p:blipFill rotWithShape="1">
          <a:blip r:embed="rId4"/>
          <a:srcRect l="11708" t="17571" b="11691"/>
          <a:stretch/>
        </p:blipFill>
        <p:spPr>
          <a:xfrm>
            <a:off x="6468310" y="2811070"/>
            <a:ext cx="2581653" cy="2757854"/>
          </a:xfrm>
          <a:prstGeom prst="rect">
            <a:avLst/>
          </a:prstGeom>
        </p:spPr>
      </p:pic>
      <p:pic>
        <p:nvPicPr>
          <p:cNvPr id="9" name="Рисунок 8">
            <a:extLst>
              <a:ext uri="{FF2B5EF4-FFF2-40B4-BE49-F238E27FC236}">
                <a16:creationId xmlns:a16="http://schemas.microsoft.com/office/drawing/2014/main" id="{D5285736-6DC0-426F-AC49-1A244EFE182A}"/>
              </a:ext>
            </a:extLst>
          </p:cNvPr>
          <p:cNvPicPr>
            <a:picLocks noChangeAspect="1"/>
          </p:cNvPicPr>
          <p:nvPr/>
        </p:nvPicPr>
        <p:blipFill rotWithShape="1">
          <a:blip r:embed="rId5"/>
          <a:srcRect t="16268" r="20186" b="18663"/>
          <a:stretch/>
        </p:blipFill>
        <p:spPr>
          <a:xfrm>
            <a:off x="5736949" y="4316654"/>
            <a:ext cx="2180798" cy="2370575"/>
          </a:xfrm>
          <a:prstGeom prst="rect">
            <a:avLst/>
          </a:prstGeom>
        </p:spPr>
      </p:pic>
      <p:pic>
        <p:nvPicPr>
          <p:cNvPr id="10" name="Рисунок 9">
            <a:extLst>
              <a:ext uri="{FF2B5EF4-FFF2-40B4-BE49-F238E27FC236}">
                <a16:creationId xmlns:a16="http://schemas.microsoft.com/office/drawing/2014/main" id="{294B23D8-DE4B-4D15-989E-3459EE4D9CD8}"/>
              </a:ext>
            </a:extLst>
          </p:cNvPr>
          <p:cNvPicPr>
            <a:picLocks noChangeAspect="1"/>
          </p:cNvPicPr>
          <p:nvPr/>
        </p:nvPicPr>
        <p:blipFill>
          <a:blip r:embed="rId6"/>
          <a:stretch>
            <a:fillRect/>
          </a:stretch>
        </p:blipFill>
        <p:spPr>
          <a:xfrm>
            <a:off x="2892932" y="3251911"/>
            <a:ext cx="2581652" cy="3435318"/>
          </a:xfrm>
          <a:prstGeom prst="rect">
            <a:avLst/>
          </a:prstGeom>
        </p:spPr>
      </p:pic>
    </p:spTree>
    <p:extLst>
      <p:ext uri="{BB962C8B-B14F-4D97-AF65-F5344CB8AC3E}">
        <p14:creationId xmlns:p14="http://schemas.microsoft.com/office/powerpoint/2010/main" val="3997845829"/>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95B0986-E1DD-468E-B313-803F993F6803}"/>
              </a:ext>
            </a:extLst>
          </p:cNvPr>
          <p:cNvPicPr>
            <a:picLocks noChangeAspect="1"/>
          </p:cNvPicPr>
          <p:nvPr/>
        </p:nvPicPr>
        <p:blipFill>
          <a:blip r:embed="rId3"/>
          <a:stretch>
            <a:fillRect/>
          </a:stretch>
        </p:blipFill>
        <p:spPr>
          <a:xfrm>
            <a:off x="457200" y="592633"/>
            <a:ext cx="3988641" cy="2836367"/>
          </a:xfrm>
          <a:prstGeom prst="rect">
            <a:avLst/>
          </a:prstGeom>
        </p:spPr>
      </p:pic>
      <p:pic>
        <p:nvPicPr>
          <p:cNvPr id="3" name="Рисунок 2">
            <a:extLst>
              <a:ext uri="{FF2B5EF4-FFF2-40B4-BE49-F238E27FC236}">
                <a16:creationId xmlns:a16="http://schemas.microsoft.com/office/drawing/2014/main" id="{2E1D5725-2754-4725-95C4-0D619FB3B5DB}"/>
              </a:ext>
            </a:extLst>
          </p:cNvPr>
          <p:cNvPicPr>
            <a:picLocks noChangeAspect="1"/>
          </p:cNvPicPr>
          <p:nvPr/>
        </p:nvPicPr>
        <p:blipFill rotWithShape="1">
          <a:blip r:embed="rId4"/>
          <a:srcRect t="16283" b="11609"/>
          <a:stretch/>
        </p:blipFill>
        <p:spPr>
          <a:xfrm>
            <a:off x="4355976" y="3965060"/>
            <a:ext cx="3528392" cy="1696187"/>
          </a:xfrm>
          <a:prstGeom prst="rect">
            <a:avLst/>
          </a:prstGeom>
        </p:spPr>
      </p:pic>
      <p:sp>
        <p:nvSpPr>
          <p:cNvPr id="2" name="Заголовок 1">
            <a:extLst>
              <a:ext uri="{FF2B5EF4-FFF2-40B4-BE49-F238E27FC236}">
                <a16:creationId xmlns:a16="http://schemas.microsoft.com/office/drawing/2014/main" id="{1E963D0E-3AC7-4B3D-8FF7-957394C0E0BE}"/>
              </a:ext>
            </a:extLst>
          </p:cNvPr>
          <p:cNvSpPr>
            <a:spLocks noGrp="1"/>
          </p:cNvSpPr>
          <p:nvPr>
            <p:ph type="title"/>
          </p:nvPr>
        </p:nvSpPr>
        <p:spPr>
          <a:xfrm>
            <a:off x="457200" y="53752"/>
            <a:ext cx="8229600" cy="1143000"/>
          </a:xfrm>
        </p:spPr>
        <p:txBody>
          <a:bodyPr>
            <a:normAutofit fontScale="90000"/>
          </a:bodyPr>
          <a:lstStyle/>
          <a:p>
            <a:pPr algn="ctr"/>
            <a:r>
              <a:rPr lang="uk-UA" dirty="0">
                <a:solidFill>
                  <a:srgbClr val="C00000"/>
                </a:solidFill>
              </a:rPr>
              <a:t>Робота з обдарованими та здібними учнями – один з пріоритетних напрямків </a:t>
            </a:r>
            <a:br>
              <a:rPr lang="uk-UA" dirty="0"/>
            </a:br>
            <a:br>
              <a:rPr lang="uk-UA" dirty="0"/>
            </a:br>
            <a:br>
              <a:rPr lang="uk-UA" dirty="0"/>
            </a:br>
            <a:br>
              <a:rPr lang="uk-UA" dirty="0"/>
            </a:br>
            <a:br>
              <a:rPr lang="uk-UA" dirty="0"/>
            </a:br>
            <a:br>
              <a:rPr lang="uk-UA" dirty="0"/>
            </a:br>
            <a:br>
              <a:rPr lang="uk-UA" dirty="0"/>
            </a:br>
            <a:br>
              <a:rPr lang="uk-UA" dirty="0"/>
            </a:br>
            <a:br>
              <a:rPr lang="uk-UA" dirty="0"/>
            </a:br>
            <a:br>
              <a:rPr lang="uk-UA" dirty="0"/>
            </a:br>
            <a:br>
              <a:rPr lang="uk-UA" dirty="0"/>
            </a:br>
            <a:endParaRPr lang="uk-UA" sz="2200" dirty="0">
              <a:solidFill>
                <a:srgbClr val="C00000"/>
              </a:solidFill>
            </a:endParaRPr>
          </a:p>
        </p:txBody>
      </p:sp>
      <p:pic>
        <p:nvPicPr>
          <p:cNvPr id="7" name="Рисунок 6">
            <a:extLst>
              <a:ext uri="{FF2B5EF4-FFF2-40B4-BE49-F238E27FC236}">
                <a16:creationId xmlns:a16="http://schemas.microsoft.com/office/drawing/2014/main" id="{E2F0D476-3BE7-41B6-A839-244AED3A91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36" t="16941" r="5455"/>
          <a:stretch/>
        </p:blipFill>
        <p:spPr>
          <a:xfrm>
            <a:off x="179790" y="3429000"/>
            <a:ext cx="3915377" cy="2387061"/>
          </a:xfrm>
          <a:prstGeom prst="rect">
            <a:avLst/>
          </a:prstGeom>
          <a:scene3d>
            <a:camera prst="isometricOffAxis1Right"/>
            <a:lightRig rig="threePt" dir="t"/>
          </a:scene3d>
        </p:spPr>
      </p:pic>
      <p:pic>
        <p:nvPicPr>
          <p:cNvPr id="5" name="Рисунок 4">
            <a:extLst>
              <a:ext uri="{FF2B5EF4-FFF2-40B4-BE49-F238E27FC236}">
                <a16:creationId xmlns:a16="http://schemas.microsoft.com/office/drawing/2014/main" id="{F830DDE0-544E-42A7-B582-105B3668C2A4}"/>
              </a:ext>
            </a:extLst>
          </p:cNvPr>
          <p:cNvPicPr>
            <a:picLocks noChangeAspect="1"/>
          </p:cNvPicPr>
          <p:nvPr/>
        </p:nvPicPr>
        <p:blipFill>
          <a:blip r:embed="rId6"/>
          <a:stretch>
            <a:fillRect/>
          </a:stretch>
        </p:blipFill>
        <p:spPr>
          <a:xfrm>
            <a:off x="3023847" y="4725144"/>
            <a:ext cx="1548153" cy="2178411"/>
          </a:xfrm>
          <a:prstGeom prst="rect">
            <a:avLst/>
          </a:prstGeom>
        </p:spPr>
      </p:pic>
      <p:pic>
        <p:nvPicPr>
          <p:cNvPr id="6" name="Рисунок 5">
            <a:extLst>
              <a:ext uri="{FF2B5EF4-FFF2-40B4-BE49-F238E27FC236}">
                <a16:creationId xmlns:a16="http://schemas.microsoft.com/office/drawing/2014/main" id="{C1D6880E-2389-411F-A032-9B59FBDD10ED}"/>
              </a:ext>
            </a:extLst>
          </p:cNvPr>
          <p:cNvPicPr>
            <a:picLocks noChangeAspect="1"/>
          </p:cNvPicPr>
          <p:nvPr/>
        </p:nvPicPr>
        <p:blipFill>
          <a:blip r:embed="rId7"/>
          <a:stretch>
            <a:fillRect/>
          </a:stretch>
        </p:blipFill>
        <p:spPr>
          <a:xfrm>
            <a:off x="4572000" y="1265307"/>
            <a:ext cx="4180276" cy="2163693"/>
          </a:xfrm>
          <a:prstGeom prst="rect">
            <a:avLst/>
          </a:prstGeom>
        </p:spPr>
      </p:pic>
    </p:spTree>
    <p:extLst>
      <p:ext uri="{BB962C8B-B14F-4D97-AF65-F5344CB8AC3E}">
        <p14:creationId xmlns:p14="http://schemas.microsoft.com/office/powerpoint/2010/main" val="913994765"/>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5B229BC-A0B2-4CA3-AEB5-3663C2F2C536}"/>
              </a:ext>
            </a:extLst>
          </p:cNvPr>
          <p:cNvPicPr>
            <a:picLocks noChangeAspect="1"/>
          </p:cNvPicPr>
          <p:nvPr/>
        </p:nvPicPr>
        <p:blipFill>
          <a:blip r:embed="rId2"/>
          <a:stretch>
            <a:fillRect/>
          </a:stretch>
        </p:blipFill>
        <p:spPr>
          <a:xfrm>
            <a:off x="539552" y="588632"/>
            <a:ext cx="4264498" cy="2840368"/>
          </a:xfrm>
          <a:prstGeom prst="rect">
            <a:avLst/>
          </a:prstGeom>
        </p:spPr>
      </p:pic>
      <p:pic>
        <p:nvPicPr>
          <p:cNvPr id="2" name="Рисунок 1">
            <a:extLst>
              <a:ext uri="{FF2B5EF4-FFF2-40B4-BE49-F238E27FC236}">
                <a16:creationId xmlns:a16="http://schemas.microsoft.com/office/drawing/2014/main" id="{27B8865A-FA57-4CC0-92AC-60295DE6CD2E}"/>
              </a:ext>
            </a:extLst>
          </p:cNvPr>
          <p:cNvPicPr>
            <a:picLocks noChangeAspect="1"/>
          </p:cNvPicPr>
          <p:nvPr/>
        </p:nvPicPr>
        <p:blipFill>
          <a:blip r:embed="rId3"/>
          <a:stretch>
            <a:fillRect/>
          </a:stretch>
        </p:blipFill>
        <p:spPr>
          <a:xfrm>
            <a:off x="232927" y="3687282"/>
            <a:ext cx="6876256" cy="3170718"/>
          </a:xfrm>
          <a:prstGeom prst="rect">
            <a:avLst/>
          </a:prstGeom>
        </p:spPr>
      </p:pic>
      <p:pic>
        <p:nvPicPr>
          <p:cNvPr id="4" name="Рисунок 3">
            <a:extLst>
              <a:ext uri="{FF2B5EF4-FFF2-40B4-BE49-F238E27FC236}">
                <a16:creationId xmlns:a16="http://schemas.microsoft.com/office/drawing/2014/main" id="{9FC198F3-E4FE-4E54-AB81-6D50A2DDA048}"/>
              </a:ext>
            </a:extLst>
          </p:cNvPr>
          <p:cNvPicPr>
            <a:picLocks noChangeAspect="1"/>
          </p:cNvPicPr>
          <p:nvPr/>
        </p:nvPicPr>
        <p:blipFill>
          <a:blip r:embed="rId4"/>
          <a:stretch>
            <a:fillRect/>
          </a:stretch>
        </p:blipFill>
        <p:spPr>
          <a:xfrm>
            <a:off x="5498212" y="3998826"/>
            <a:ext cx="3396837" cy="2547629"/>
          </a:xfrm>
          <a:prstGeom prst="rect">
            <a:avLst/>
          </a:prstGeom>
        </p:spPr>
      </p:pic>
      <p:pic>
        <p:nvPicPr>
          <p:cNvPr id="6" name="Рисунок 5">
            <a:extLst>
              <a:ext uri="{FF2B5EF4-FFF2-40B4-BE49-F238E27FC236}">
                <a16:creationId xmlns:a16="http://schemas.microsoft.com/office/drawing/2014/main" id="{0E7463CE-8B56-4EAD-8279-96ED54320128}"/>
              </a:ext>
            </a:extLst>
          </p:cNvPr>
          <p:cNvPicPr>
            <a:picLocks noChangeAspect="1"/>
          </p:cNvPicPr>
          <p:nvPr/>
        </p:nvPicPr>
        <p:blipFill>
          <a:blip r:embed="rId5"/>
          <a:stretch>
            <a:fillRect/>
          </a:stretch>
        </p:blipFill>
        <p:spPr>
          <a:xfrm>
            <a:off x="5085407" y="534588"/>
            <a:ext cx="3791840" cy="2840369"/>
          </a:xfrm>
          <a:prstGeom prst="rect">
            <a:avLst/>
          </a:prstGeom>
        </p:spPr>
      </p:pic>
    </p:spTree>
    <p:extLst>
      <p:ext uri="{BB962C8B-B14F-4D97-AF65-F5344CB8AC3E}">
        <p14:creationId xmlns:p14="http://schemas.microsoft.com/office/powerpoint/2010/main" val="642310728"/>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951C95-E9F4-B45A-76FD-FCCCD164FA98}"/>
              </a:ext>
            </a:extLst>
          </p:cNvPr>
          <p:cNvSpPr>
            <a:spLocks noGrp="1"/>
          </p:cNvSpPr>
          <p:nvPr>
            <p:ph type="title"/>
          </p:nvPr>
        </p:nvSpPr>
        <p:spPr>
          <a:xfrm>
            <a:off x="495146" y="459492"/>
            <a:ext cx="8229600" cy="6264696"/>
          </a:xfrm>
        </p:spPr>
        <p:txBody>
          <a:bodyPr/>
          <a:lstStyle/>
          <a:p>
            <a:pPr algn="ctr"/>
            <a:r>
              <a:rPr lang="uk-UA" b="1" dirty="0"/>
              <a:t>УЧНІВСЬКИЙ ПАРЛАМЕНТ</a:t>
            </a:r>
            <a:br>
              <a:rPr lang="uk-UA" b="1" dirty="0"/>
            </a:br>
            <a:br>
              <a:rPr lang="uk-UA" b="1" dirty="0"/>
            </a:br>
            <a:br>
              <a:rPr lang="uk-UA" b="1" dirty="0"/>
            </a:br>
            <a:br>
              <a:rPr lang="uk-UA" b="1" dirty="0"/>
            </a:br>
            <a:br>
              <a:rPr lang="uk-UA" b="1" dirty="0"/>
            </a:br>
            <a:br>
              <a:rPr lang="uk-UA" b="1" dirty="0"/>
            </a:br>
            <a:br>
              <a:rPr lang="uk-UA" b="1" dirty="0"/>
            </a:br>
            <a:br>
              <a:rPr lang="uk-UA" b="1" dirty="0"/>
            </a:br>
            <a:r>
              <a:rPr lang="uk-UA" b="1" dirty="0"/>
              <a:t>ЗАСІДАННЯ</a:t>
            </a:r>
          </a:p>
        </p:txBody>
      </p:sp>
      <p:pic>
        <p:nvPicPr>
          <p:cNvPr id="4" name="Рисунок 3">
            <a:extLst>
              <a:ext uri="{FF2B5EF4-FFF2-40B4-BE49-F238E27FC236}">
                <a16:creationId xmlns:a16="http://schemas.microsoft.com/office/drawing/2014/main" id="{CE44DFF2-836A-9946-611C-6718494A37FB}"/>
              </a:ext>
            </a:extLst>
          </p:cNvPr>
          <p:cNvPicPr>
            <a:picLocks noChangeAspect="1"/>
          </p:cNvPicPr>
          <p:nvPr/>
        </p:nvPicPr>
        <p:blipFill>
          <a:blip r:embed="rId2"/>
          <a:stretch>
            <a:fillRect/>
          </a:stretch>
        </p:blipFill>
        <p:spPr>
          <a:xfrm rot="20991909">
            <a:off x="1423178" y="1151130"/>
            <a:ext cx="2945275" cy="2143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5D9DA000-62DF-EB3F-1462-903B1CDF2C1C}"/>
              </a:ext>
            </a:extLst>
          </p:cNvPr>
          <p:cNvPicPr>
            <a:picLocks noChangeAspect="1"/>
          </p:cNvPicPr>
          <p:nvPr/>
        </p:nvPicPr>
        <p:blipFill>
          <a:blip r:embed="rId3"/>
          <a:stretch>
            <a:fillRect/>
          </a:stretch>
        </p:blipFill>
        <p:spPr>
          <a:xfrm rot="595600">
            <a:off x="5150531" y="1306010"/>
            <a:ext cx="2927806" cy="1993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id="{98B32DD6-863F-4FD2-8519-79CF5706657E}"/>
              </a:ext>
            </a:extLst>
          </p:cNvPr>
          <p:cNvPicPr>
            <a:picLocks noChangeAspect="1"/>
          </p:cNvPicPr>
          <p:nvPr/>
        </p:nvPicPr>
        <p:blipFill>
          <a:blip r:embed="rId4"/>
          <a:stretch>
            <a:fillRect/>
          </a:stretch>
        </p:blipFill>
        <p:spPr>
          <a:xfrm>
            <a:off x="2210762" y="3126568"/>
            <a:ext cx="4798368" cy="3598776"/>
          </a:xfrm>
          <a:prstGeom prst="rect">
            <a:avLst/>
          </a:prstGeom>
        </p:spPr>
      </p:pic>
    </p:spTree>
    <p:extLst>
      <p:ext uri="{BB962C8B-B14F-4D97-AF65-F5344CB8AC3E}">
        <p14:creationId xmlns:p14="http://schemas.microsoft.com/office/powerpoint/2010/main" val="11614869"/>
      </p:ext>
    </p:extLst>
  </p:cSld>
  <p:clrMapOvr>
    <a:masterClrMapping/>
  </p:clrMapOvr>
  <p:transition>
    <p:pull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3C1F9-469C-4813-A900-1D71E99B608F}"/>
              </a:ext>
            </a:extLst>
          </p:cNvPr>
          <p:cNvSpPr txBox="1"/>
          <p:nvPr/>
        </p:nvSpPr>
        <p:spPr>
          <a:xfrm>
            <a:off x="5868144" y="476672"/>
            <a:ext cx="3255019" cy="1323439"/>
          </a:xfrm>
          <a:prstGeom prst="rect">
            <a:avLst/>
          </a:prstGeom>
          <a:noFill/>
        </p:spPr>
        <p:txBody>
          <a:bodyPr wrap="square" rtlCol="0">
            <a:spAutoFit/>
          </a:bodyPr>
          <a:lstStyle/>
          <a:p>
            <a:r>
              <a:rPr lang="uk-UA" sz="2000" dirty="0">
                <a:solidFill>
                  <a:schemeClr val="accent2">
                    <a:lumMod val="75000"/>
                  </a:schemeClr>
                </a:solidFill>
              </a:rPr>
              <a:t>ПРОФОРІЄНТАЦІЯ, </a:t>
            </a:r>
          </a:p>
          <a:p>
            <a:r>
              <a:rPr lang="uk-UA" sz="2000" dirty="0">
                <a:solidFill>
                  <a:schemeClr val="accent2">
                    <a:lumMod val="75000"/>
                  </a:schemeClr>
                </a:solidFill>
              </a:rPr>
              <a:t>співпраця з закладами вищої та </a:t>
            </a:r>
            <a:r>
              <a:rPr lang="uk-UA" sz="2000" dirty="0" err="1">
                <a:solidFill>
                  <a:schemeClr val="accent2">
                    <a:lumMod val="75000"/>
                  </a:schemeClr>
                </a:solidFill>
              </a:rPr>
              <a:t>передвищої</a:t>
            </a:r>
            <a:r>
              <a:rPr lang="uk-UA" sz="2000" dirty="0">
                <a:solidFill>
                  <a:schemeClr val="accent2">
                    <a:lumMod val="75000"/>
                  </a:schemeClr>
                </a:solidFill>
              </a:rPr>
              <a:t> освіти</a:t>
            </a:r>
          </a:p>
        </p:txBody>
      </p:sp>
      <p:pic>
        <p:nvPicPr>
          <p:cNvPr id="4" name="Рисунок 3">
            <a:extLst>
              <a:ext uri="{FF2B5EF4-FFF2-40B4-BE49-F238E27FC236}">
                <a16:creationId xmlns:a16="http://schemas.microsoft.com/office/drawing/2014/main" id="{F6A7B5C3-6826-4FB6-9664-5CC142333857}"/>
              </a:ext>
            </a:extLst>
          </p:cNvPr>
          <p:cNvPicPr>
            <a:picLocks noChangeAspect="1"/>
          </p:cNvPicPr>
          <p:nvPr/>
        </p:nvPicPr>
        <p:blipFill>
          <a:blip r:embed="rId2"/>
          <a:stretch>
            <a:fillRect/>
          </a:stretch>
        </p:blipFill>
        <p:spPr>
          <a:xfrm>
            <a:off x="106383" y="3784840"/>
            <a:ext cx="4747276" cy="2690123"/>
          </a:xfrm>
          <a:prstGeom prst="rect">
            <a:avLst/>
          </a:prstGeom>
        </p:spPr>
      </p:pic>
      <p:pic>
        <p:nvPicPr>
          <p:cNvPr id="7" name="Рисунок 6">
            <a:extLst>
              <a:ext uri="{FF2B5EF4-FFF2-40B4-BE49-F238E27FC236}">
                <a16:creationId xmlns:a16="http://schemas.microsoft.com/office/drawing/2014/main" id="{040F989C-AF8B-4531-8A6E-F65AE7F3FEB5}"/>
              </a:ext>
            </a:extLst>
          </p:cNvPr>
          <p:cNvPicPr>
            <a:picLocks noChangeAspect="1"/>
          </p:cNvPicPr>
          <p:nvPr/>
        </p:nvPicPr>
        <p:blipFill>
          <a:blip r:embed="rId3"/>
          <a:stretch>
            <a:fillRect/>
          </a:stretch>
        </p:blipFill>
        <p:spPr>
          <a:xfrm>
            <a:off x="4217212" y="2756326"/>
            <a:ext cx="4747276" cy="3797821"/>
          </a:xfrm>
          <a:prstGeom prst="rect">
            <a:avLst/>
          </a:prstGeom>
        </p:spPr>
      </p:pic>
      <p:pic>
        <p:nvPicPr>
          <p:cNvPr id="6" name="Рисунок 5">
            <a:extLst>
              <a:ext uri="{FF2B5EF4-FFF2-40B4-BE49-F238E27FC236}">
                <a16:creationId xmlns:a16="http://schemas.microsoft.com/office/drawing/2014/main" id="{8592067A-1676-43FE-875C-31F115BB2121}"/>
              </a:ext>
            </a:extLst>
          </p:cNvPr>
          <p:cNvPicPr>
            <a:picLocks noChangeAspect="1"/>
          </p:cNvPicPr>
          <p:nvPr/>
        </p:nvPicPr>
        <p:blipFill>
          <a:blip r:embed="rId4"/>
          <a:stretch>
            <a:fillRect/>
          </a:stretch>
        </p:blipFill>
        <p:spPr>
          <a:xfrm>
            <a:off x="611560" y="303853"/>
            <a:ext cx="4914830" cy="3272002"/>
          </a:xfrm>
          <a:prstGeom prst="rect">
            <a:avLst/>
          </a:prstGeom>
        </p:spPr>
      </p:pic>
    </p:spTree>
    <p:extLst>
      <p:ext uri="{BB962C8B-B14F-4D97-AF65-F5344CB8AC3E}">
        <p14:creationId xmlns:p14="http://schemas.microsoft.com/office/powerpoint/2010/main" val="2166997689"/>
      </p:ext>
    </p:extLst>
  </p:cSld>
  <p:clrMapOvr>
    <a:masterClrMapping/>
  </p:clrMapOvr>
  <p:transition>
    <p:pull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651D1E5-8518-43DF-AF68-827C11AF23FC}"/>
              </a:ext>
            </a:extLst>
          </p:cNvPr>
          <p:cNvPicPr>
            <a:picLocks noChangeAspect="1"/>
          </p:cNvPicPr>
          <p:nvPr/>
        </p:nvPicPr>
        <p:blipFill>
          <a:blip r:embed="rId3"/>
          <a:stretch>
            <a:fillRect/>
          </a:stretch>
        </p:blipFill>
        <p:spPr>
          <a:xfrm>
            <a:off x="2123728" y="4576506"/>
            <a:ext cx="4729849" cy="2339253"/>
          </a:xfrm>
          <a:prstGeom prst="rect">
            <a:avLst/>
          </a:prstGeom>
        </p:spPr>
      </p:pic>
      <p:sp>
        <p:nvSpPr>
          <p:cNvPr id="5" name="TextBox 4">
            <a:extLst>
              <a:ext uri="{FF2B5EF4-FFF2-40B4-BE49-F238E27FC236}">
                <a16:creationId xmlns:a16="http://schemas.microsoft.com/office/drawing/2014/main" id="{9305D4D8-3D37-6D92-7C54-E7321EB0CDF0}"/>
              </a:ext>
            </a:extLst>
          </p:cNvPr>
          <p:cNvSpPr txBox="1"/>
          <p:nvPr/>
        </p:nvSpPr>
        <p:spPr>
          <a:xfrm>
            <a:off x="673101" y="0"/>
            <a:ext cx="3182803" cy="707886"/>
          </a:xfrm>
          <a:prstGeom prst="rect">
            <a:avLst/>
          </a:prstGeom>
          <a:noFill/>
        </p:spPr>
        <p:txBody>
          <a:bodyPr wrap="square" rtlCol="0">
            <a:spAutoFit/>
          </a:bodyPr>
          <a:lstStyle/>
          <a:p>
            <a:r>
              <a:rPr lang="uk-UA" sz="2000" b="1" dirty="0">
                <a:solidFill>
                  <a:srgbClr val="33CC33"/>
                </a:solidFill>
              </a:rPr>
              <a:t>Волонтерська та благодійна діяльність</a:t>
            </a:r>
          </a:p>
        </p:txBody>
      </p:sp>
      <p:pic>
        <p:nvPicPr>
          <p:cNvPr id="7" name="Рисунок 6">
            <a:extLst>
              <a:ext uri="{FF2B5EF4-FFF2-40B4-BE49-F238E27FC236}">
                <a16:creationId xmlns:a16="http://schemas.microsoft.com/office/drawing/2014/main" id="{16353810-69C6-E761-C5C2-150ACAC56CF3}"/>
              </a:ext>
            </a:extLst>
          </p:cNvPr>
          <p:cNvPicPr>
            <a:picLocks noChangeAspect="1"/>
          </p:cNvPicPr>
          <p:nvPr/>
        </p:nvPicPr>
        <p:blipFill rotWithShape="1">
          <a:blip r:embed="rId4"/>
          <a:srcRect l="6877" t="43090" r="9527" b="38135"/>
          <a:stretch/>
        </p:blipFill>
        <p:spPr>
          <a:xfrm>
            <a:off x="4139952" y="353943"/>
            <a:ext cx="4824536" cy="2504470"/>
          </a:xfrm>
          <a:prstGeom prst="rect">
            <a:avLst/>
          </a:prstGeom>
        </p:spPr>
      </p:pic>
      <p:pic>
        <p:nvPicPr>
          <p:cNvPr id="3" name="Рисунок 2">
            <a:extLst>
              <a:ext uri="{FF2B5EF4-FFF2-40B4-BE49-F238E27FC236}">
                <a16:creationId xmlns:a16="http://schemas.microsoft.com/office/drawing/2014/main" id="{BA8AFCE6-57F5-497F-87AB-E5934094CDDA}"/>
              </a:ext>
            </a:extLst>
          </p:cNvPr>
          <p:cNvPicPr>
            <a:picLocks noChangeAspect="1"/>
          </p:cNvPicPr>
          <p:nvPr/>
        </p:nvPicPr>
        <p:blipFill rotWithShape="1">
          <a:blip r:embed="rId5"/>
          <a:srcRect l="11438" r="1558"/>
          <a:stretch/>
        </p:blipFill>
        <p:spPr>
          <a:xfrm>
            <a:off x="313446" y="707886"/>
            <a:ext cx="2915816" cy="1508094"/>
          </a:xfrm>
          <a:prstGeom prst="rect">
            <a:avLst/>
          </a:prstGeom>
        </p:spPr>
      </p:pic>
      <p:pic>
        <p:nvPicPr>
          <p:cNvPr id="4" name="Рисунок 3">
            <a:extLst>
              <a:ext uri="{FF2B5EF4-FFF2-40B4-BE49-F238E27FC236}">
                <a16:creationId xmlns:a16="http://schemas.microsoft.com/office/drawing/2014/main" id="{A482CCD8-A6F1-4935-A9BF-1F948D913CFA}"/>
              </a:ext>
            </a:extLst>
          </p:cNvPr>
          <p:cNvPicPr>
            <a:picLocks noChangeAspect="1"/>
          </p:cNvPicPr>
          <p:nvPr/>
        </p:nvPicPr>
        <p:blipFill>
          <a:blip r:embed="rId6"/>
          <a:stretch>
            <a:fillRect/>
          </a:stretch>
        </p:blipFill>
        <p:spPr>
          <a:xfrm>
            <a:off x="179512" y="2294063"/>
            <a:ext cx="5292080" cy="2381436"/>
          </a:xfrm>
          <a:prstGeom prst="rect">
            <a:avLst/>
          </a:prstGeom>
        </p:spPr>
      </p:pic>
      <p:pic>
        <p:nvPicPr>
          <p:cNvPr id="8" name="Рисунок 7">
            <a:extLst>
              <a:ext uri="{FF2B5EF4-FFF2-40B4-BE49-F238E27FC236}">
                <a16:creationId xmlns:a16="http://schemas.microsoft.com/office/drawing/2014/main" id="{EBC797B7-EBB5-41D1-B6E1-FA6BC645B87A}"/>
              </a:ext>
            </a:extLst>
          </p:cNvPr>
          <p:cNvPicPr>
            <a:picLocks noChangeAspect="1"/>
          </p:cNvPicPr>
          <p:nvPr/>
        </p:nvPicPr>
        <p:blipFill>
          <a:blip r:embed="rId7"/>
          <a:stretch>
            <a:fillRect/>
          </a:stretch>
        </p:blipFill>
        <p:spPr>
          <a:xfrm>
            <a:off x="313446" y="4710905"/>
            <a:ext cx="2512106" cy="2225442"/>
          </a:xfrm>
          <a:prstGeom prst="rect">
            <a:avLst/>
          </a:prstGeom>
        </p:spPr>
      </p:pic>
      <p:pic>
        <p:nvPicPr>
          <p:cNvPr id="9" name="Рисунок 8">
            <a:extLst>
              <a:ext uri="{FF2B5EF4-FFF2-40B4-BE49-F238E27FC236}">
                <a16:creationId xmlns:a16="http://schemas.microsoft.com/office/drawing/2014/main" id="{2A9FCFDC-D492-4553-8EDC-72DB296B2654}"/>
              </a:ext>
            </a:extLst>
          </p:cNvPr>
          <p:cNvPicPr>
            <a:picLocks noChangeAspect="1"/>
          </p:cNvPicPr>
          <p:nvPr/>
        </p:nvPicPr>
        <p:blipFill>
          <a:blip r:embed="rId8"/>
          <a:stretch>
            <a:fillRect/>
          </a:stretch>
        </p:blipFill>
        <p:spPr>
          <a:xfrm>
            <a:off x="5923662" y="2294063"/>
            <a:ext cx="2984291" cy="4248820"/>
          </a:xfrm>
          <a:prstGeom prst="rect">
            <a:avLst/>
          </a:prstGeom>
        </p:spPr>
      </p:pic>
    </p:spTree>
    <p:extLst>
      <p:ext uri="{BB962C8B-B14F-4D97-AF65-F5344CB8AC3E}">
        <p14:creationId xmlns:p14="http://schemas.microsoft.com/office/powerpoint/2010/main" val="2651312331"/>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4000">
              <a:schemeClr val="accent2">
                <a:lumMod val="5000"/>
                <a:lumOff val="95000"/>
              </a:schemeClr>
            </a:gs>
            <a:gs pos="56000">
              <a:schemeClr val="accent2">
                <a:lumMod val="45000"/>
                <a:lumOff val="55000"/>
              </a:schemeClr>
            </a:gs>
            <a:gs pos="83000">
              <a:schemeClr val="accent2">
                <a:lumMod val="45000"/>
                <a:lumOff val="55000"/>
              </a:schemeClr>
            </a:gs>
            <a:gs pos="46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0EB8138-F0A3-4CD9-8E11-49CBB6F36993}"/>
              </a:ext>
            </a:extLst>
          </p:cNvPr>
          <p:cNvPicPr>
            <a:picLocks noChangeAspect="1"/>
          </p:cNvPicPr>
          <p:nvPr/>
        </p:nvPicPr>
        <p:blipFill rotWithShape="1">
          <a:blip r:embed="rId3"/>
          <a:srcRect l="12484" r="15599"/>
          <a:stretch/>
        </p:blipFill>
        <p:spPr>
          <a:xfrm>
            <a:off x="3347864" y="2348880"/>
            <a:ext cx="5602784" cy="4501333"/>
          </a:xfrm>
          <a:prstGeom prst="rect">
            <a:avLst/>
          </a:prstGeom>
          <a:ln>
            <a:noFill/>
          </a:ln>
          <a:effectLst>
            <a:softEdge rad="112500"/>
          </a:effectLst>
        </p:spPr>
      </p:pic>
      <p:sp>
        <p:nvSpPr>
          <p:cNvPr id="491" name="CustomShape 1"/>
          <p:cNvSpPr/>
          <p:nvPr/>
        </p:nvSpPr>
        <p:spPr>
          <a:xfrm>
            <a:off x="440314" y="15132"/>
            <a:ext cx="8712360" cy="34148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uk-UA" sz="2400" b="1" strike="noStrike" spc="-1" dirty="0">
                <a:solidFill>
                  <a:srgbClr val="000000"/>
                </a:solidFill>
                <a:latin typeface="Arial"/>
                <a:ea typeface="DejaVu Sans"/>
              </a:rPr>
              <a:t>УПРАВЛІНСЬКІ ПРОЦЕСИ ЗАКЛАДУ ОСВІТИ</a:t>
            </a:r>
            <a:endParaRPr lang="uk-UA" sz="2400" b="0" strike="noStrike" spc="-1" dirty="0">
              <a:latin typeface="Arial"/>
            </a:endParaRPr>
          </a:p>
          <a:p>
            <a:pPr>
              <a:lnSpc>
                <a:spcPct val="100000"/>
              </a:lnSpc>
            </a:pPr>
            <a:r>
              <a:rPr lang="uk-UA" b="0" strike="noStrike" spc="-1" dirty="0">
                <a:solidFill>
                  <a:schemeClr val="accent5">
                    <a:lumMod val="75000"/>
                  </a:schemeClr>
                </a:solidFill>
                <a:latin typeface="Arial"/>
                <a:ea typeface="DejaVu Sans"/>
              </a:rPr>
              <a:t>•	</a:t>
            </a:r>
            <a:r>
              <a:rPr lang="uk-UA" b="0" strike="noStrike" spc="-1" dirty="0">
                <a:solidFill>
                  <a:schemeClr val="accent2">
                    <a:lumMod val="75000"/>
                  </a:schemeClr>
                </a:solidFill>
                <a:latin typeface="Arial"/>
                <a:ea typeface="DejaVu Sans"/>
              </a:rPr>
              <a:t>підвищення ефективності освітнього процесу на основі результатів моніторингу, здійсненого в закладі;</a:t>
            </a:r>
            <a:endParaRPr lang="uk-UA" b="0" strike="noStrike" spc="-1" dirty="0">
              <a:solidFill>
                <a:schemeClr val="accent2">
                  <a:lumMod val="75000"/>
                </a:schemeClr>
              </a:solidFill>
              <a:latin typeface="Arial"/>
            </a:endParaRPr>
          </a:p>
          <a:p>
            <a:pPr>
              <a:lnSpc>
                <a:spcPct val="100000"/>
              </a:lnSpc>
            </a:pPr>
            <a:r>
              <a:rPr lang="uk-UA" b="0" strike="noStrike" spc="-1" dirty="0">
                <a:solidFill>
                  <a:schemeClr val="accent2">
                    <a:lumMod val="75000"/>
                  </a:schemeClr>
                </a:solidFill>
                <a:latin typeface="Arial"/>
                <a:ea typeface="DejaVu Sans"/>
              </a:rPr>
              <a:t>•	приведення освітнього та управлінського процесів у відповідність до вимог законодавства та запитів учасників освітнього процесу</a:t>
            </a:r>
            <a:endParaRPr lang="uk-UA" b="0" strike="noStrike" spc="-1" dirty="0">
              <a:solidFill>
                <a:schemeClr val="accent2">
                  <a:lumMod val="75000"/>
                </a:schemeClr>
              </a:solidFill>
              <a:latin typeface="Arial"/>
            </a:endParaRPr>
          </a:p>
          <a:p>
            <a:pPr lvl="0" indent="449263" algn="just" defTabSz="914400" eaLnBrk="0" fontAlgn="base" hangingPunct="0">
              <a:spcBef>
                <a:spcPct val="0"/>
              </a:spcBef>
              <a:spcAft>
                <a:spcPct val="0"/>
              </a:spcAft>
            </a:pPr>
            <a:r>
              <a:rPr lang="uk-UA" altLang="uk-UA" sz="2400" b="1" dirty="0">
                <a:solidFill>
                  <a:srgbClr val="C00000"/>
                </a:solidFill>
                <a:latin typeface="Times New Roman" panose="02020603050405020304" pitchFamily="18" charset="0"/>
                <a:cs typeface="Times New Roman" panose="02020603050405020304" pitchFamily="18" charset="0"/>
              </a:rPr>
              <a:t>Місія директора</a:t>
            </a:r>
            <a:r>
              <a:rPr lang="uk-UA" altLang="uk-UA" sz="2400" dirty="0">
                <a:solidFill>
                  <a:srgbClr val="C00000"/>
                </a:solidFill>
                <a:latin typeface="Times New Roman" panose="02020603050405020304" pitchFamily="18" charset="0"/>
                <a:cs typeface="Times New Roman" panose="02020603050405020304" pitchFamily="18" charset="0"/>
              </a:rPr>
              <a:t> – створення сприятливого і комфортного середовища для динамічної взаємодії освітніх процесів і розвитку в колективі  готовності до змін.</a:t>
            </a:r>
            <a:endParaRPr lang="uk-UA" altLang="uk-UA" sz="2400" dirty="0">
              <a:solidFill>
                <a:srgbClr val="C00000"/>
              </a:solidFill>
            </a:endParaRPr>
          </a:p>
          <a:p>
            <a:pPr lvl="0" indent="449263" algn="just" defTabSz="914400" eaLnBrk="0" fontAlgn="base" hangingPunct="0">
              <a:spcBef>
                <a:spcPct val="0"/>
              </a:spcBef>
              <a:spcAft>
                <a:spcPct val="0"/>
              </a:spcAft>
            </a:pPr>
            <a:r>
              <a:rPr lang="uk-UA" altLang="uk-UA" sz="2400" dirty="0">
                <a:solidFill>
                  <a:srgbClr val="333333"/>
                </a:solidFill>
                <a:latin typeface="Times New Roman" panose="02020603050405020304" pitchFamily="18" charset="0"/>
                <a:cs typeface="Times New Roman" panose="02020603050405020304" pitchFamily="18" charset="0"/>
              </a:rPr>
              <a:t>.</a:t>
            </a:r>
            <a:endParaRPr lang="uk-UA" sz="2400" dirty="0"/>
          </a:p>
          <a:p>
            <a:pPr>
              <a:lnSpc>
                <a:spcPct val="100000"/>
              </a:lnSpc>
            </a:pPr>
            <a:endParaRPr lang="uk-UA" sz="2400" b="0" strike="noStrike" spc="-1" dirty="0">
              <a:latin typeface="Arial"/>
            </a:endParaRPr>
          </a:p>
        </p:txBody>
      </p:sp>
      <p:pic>
        <p:nvPicPr>
          <p:cNvPr id="8" name="Picture 2" descr="https://naurok.com.ua/uploads/files/58450/19778/20045_html/images/19778.003.png">
            <a:extLst>
              <a:ext uri="{FF2B5EF4-FFF2-40B4-BE49-F238E27FC236}">
                <a16:creationId xmlns:a16="http://schemas.microsoft.com/office/drawing/2014/main" id="{8A755AE5-34DC-4B7A-ACBB-B04FCC40B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2564904"/>
            <a:ext cx="4608512" cy="4176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C:\Users\Админ\Desktop\фото\фото\Изображение 050.jpg"/>
          <p:cNvPicPr>
            <a:picLocks noChangeAspect="1" noChangeArrowheads="1"/>
          </p:cNvPicPr>
          <p:nvPr/>
        </p:nvPicPr>
        <p:blipFill>
          <a:blip r:embed="rId3" cstate="print"/>
          <a:srcRect l="11286" t="5208" r="18456" b="58333"/>
          <a:stretch>
            <a:fillRect/>
          </a:stretch>
        </p:blipFill>
        <p:spPr bwMode="auto">
          <a:xfrm>
            <a:off x="-708440" y="1255649"/>
            <a:ext cx="4680520" cy="2762831"/>
          </a:xfrm>
          <a:prstGeom prst="rect">
            <a:avLst/>
          </a:prstGeom>
          <a:noFill/>
          <a:scene3d>
            <a:camera prst="isometricRightUp"/>
            <a:lightRig rig="threePt" dir="t"/>
          </a:scene3d>
        </p:spPr>
      </p:pic>
      <p:sp>
        <p:nvSpPr>
          <p:cNvPr id="2" name="Заголовок 1"/>
          <p:cNvSpPr>
            <a:spLocks noGrp="1"/>
          </p:cNvSpPr>
          <p:nvPr>
            <p:ph type="title"/>
          </p:nvPr>
        </p:nvSpPr>
        <p:spPr>
          <a:xfrm>
            <a:off x="1979712" y="102442"/>
            <a:ext cx="7164288" cy="1643074"/>
          </a:xfrm>
        </p:spPr>
        <p:txBody>
          <a:bodyPr>
            <a:noAutofit/>
          </a:bodyPr>
          <a:lstStyle/>
          <a:p>
            <a:r>
              <a:rPr lang="ru-RU" sz="2800" b="1" i="1" dirty="0" err="1">
                <a:solidFill>
                  <a:schemeClr val="accent1">
                    <a:lumMod val="50000"/>
                  </a:schemeClr>
                </a:solidFill>
              </a:rPr>
              <a:t>Освіта</a:t>
            </a:r>
            <a:r>
              <a:rPr lang="ru-RU" sz="2800" b="1" dirty="0">
                <a:solidFill>
                  <a:schemeClr val="accent1">
                    <a:lumMod val="50000"/>
                  </a:schemeClr>
                </a:solidFill>
              </a:rPr>
              <a:t> :  вища, спеціаліст, </a:t>
            </a:r>
            <a:br>
              <a:rPr lang="ru-RU" sz="2800" b="1" dirty="0">
                <a:solidFill>
                  <a:schemeClr val="accent1">
                    <a:lumMod val="50000"/>
                  </a:schemeClr>
                </a:solidFill>
              </a:rPr>
            </a:br>
            <a:r>
              <a:rPr lang="ru-RU" sz="2800" b="1" dirty="0">
                <a:solidFill>
                  <a:schemeClr val="accent1">
                    <a:lumMod val="50000"/>
                  </a:schemeClr>
                </a:solidFill>
              </a:rPr>
              <a:t>Черкаський   національний </a:t>
            </a:r>
            <a:r>
              <a:rPr lang="ru-RU" sz="2800" b="1" dirty="0" err="1">
                <a:solidFill>
                  <a:schemeClr val="accent1">
                    <a:lumMod val="50000"/>
                  </a:schemeClr>
                </a:solidFill>
              </a:rPr>
              <a:t>університет</a:t>
            </a:r>
            <a:r>
              <a:rPr lang="ru-RU" sz="2800" b="1" dirty="0">
                <a:solidFill>
                  <a:schemeClr val="accent1">
                    <a:lumMod val="50000"/>
                  </a:schemeClr>
                </a:solidFill>
              </a:rPr>
              <a:t>   ім</a:t>
            </a:r>
            <a:r>
              <a:rPr lang="uk-UA" sz="2800" b="1" dirty="0">
                <a:solidFill>
                  <a:schemeClr val="accent1">
                    <a:lumMod val="50000"/>
                  </a:schemeClr>
                </a:solidFill>
              </a:rPr>
              <a:t>ені </a:t>
            </a:r>
            <a:r>
              <a:rPr lang="ru-RU" sz="2800" b="1" dirty="0">
                <a:solidFill>
                  <a:schemeClr val="accent1">
                    <a:lumMod val="50000"/>
                  </a:schemeClr>
                </a:solidFill>
              </a:rPr>
              <a:t> Богдана  Хмельницького, </a:t>
            </a:r>
            <a:br>
              <a:rPr lang="ru-RU" sz="2800" b="1" dirty="0">
                <a:solidFill>
                  <a:schemeClr val="accent1">
                    <a:lumMod val="50000"/>
                  </a:schemeClr>
                </a:solidFill>
              </a:rPr>
            </a:br>
            <a:r>
              <a:rPr lang="ru-RU" sz="2800" b="1" dirty="0">
                <a:solidFill>
                  <a:schemeClr val="accent1">
                    <a:lumMod val="50000"/>
                  </a:schemeClr>
                </a:solidFill>
              </a:rPr>
              <a:t>«</a:t>
            </a:r>
            <a:r>
              <a:rPr lang="ru-RU" sz="2800" b="1" dirty="0" err="1">
                <a:solidFill>
                  <a:schemeClr val="accent1">
                    <a:lumMod val="50000"/>
                  </a:schemeClr>
                </a:solidFill>
              </a:rPr>
              <a:t>Історія</a:t>
            </a:r>
            <a:r>
              <a:rPr lang="ru-RU" sz="2800" b="1" dirty="0">
                <a:solidFill>
                  <a:schemeClr val="accent1">
                    <a:lumMod val="50000"/>
                  </a:schemeClr>
                </a:solidFill>
              </a:rPr>
              <a:t>»;  історик,  викладач історії.</a:t>
            </a:r>
            <a:br>
              <a:rPr lang="ru-RU" sz="2800" dirty="0">
                <a:solidFill>
                  <a:srgbClr val="7030A0"/>
                </a:solidFill>
              </a:rPr>
            </a:br>
            <a:endParaRPr lang="ru-RU" sz="2800" dirty="0"/>
          </a:p>
        </p:txBody>
      </p:sp>
      <p:pic>
        <p:nvPicPr>
          <p:cNvPr id="4099" name="Picture 3" descr="C:\Users\Админ\Desktop\фото\фото\Изображение 051.jpg"/>
          <p:cNvPicPr>
            <a:picLocks noChangeAspect="1" noChangeArrowheads="1"/>
          </p:cNvPicPr>
          <p:nvPr/>
        </p:nvPicPr>
        <p:blipFill>
          <a:blip r:embed="rId4" cstate="print"/>
          <a:srcRect l="12720" t="3125" r="15588" b="59374"/>
          <a:stretch>
            <a:fillRect/>
          </a:stretch>
        </p:blipFill>
        <p:spPr bwMode="auto">
          <a:xfrm>
            <a:off x="3006220" y="1837188"/>
            <a:ext cx="6084961" cy="4362584"/>
          </a:xfrm>
          <a:prstGeom prst="rect">
            <a:avLst/>
          </a:prstGeom>
          <a:noFill/>
        </p:spPr>
      </p:pic>
      <p:pic>
        <p:nvPicPr>
          <p:cNvPr id="5" name="Рисунок 4">
            <a:extLst>
              <a:ext uri="{FF2B5EF4-FFF2-40B4-BE49-F238E27FC236}">
                <a16:creationId xmlns:a16="http://schemas.microsoft.com/office/drawing/2014/main" id="{3B602B34-6A28-497B-8F0E-E45E380D26B0}"/>
              </a:ext>
            </a:extLst>
          </p:cNvPr>
          <p:cNvPicPr>
            <a:picLocks noChangeAspect="1"/>
          </p:cNvPicPr>
          <p:nvPr/>
        </p:nvPicPr>
        <p:blipFill rotWithShape="1">
          <a:blip r:embed="rId5"/>
          <a:srcRect l="8333" r="30833" b="55131"/>
          <a:stretch/>
        </p:blipFill>
        <p:spPr>
          <a:xfrm>
            <a:off x="317674" y="4624766"/>
            <a:ext cx="5256584" cy="2130792"/>
          </a:xfrm>
          <a:prstGeom prst="rect">
            <a:avLst/>
          </a:prstGeom>
        </p:spPr>
      </p:pic>
    </p:spTree>
    <p:extLst>
      <p:ext uri="{BB962C8B-B14F-4D97-AF65-F5344CB8AC3E}">
        <p14:creationId xmlns:p14="http://schemas.microsoft.com/office/powerpoint/2010/main" val="314523468"/>
      </p:ext>
    </p:extLst>
  </p:cSld>
  <p:clrMapOvr>
    <a:masterClrMapping/>
  </p:clrMapOvr>
  <p:transition advClick="0"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98C867D-676D-630D-970A-64A37A6D94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7" y="857251"/>
            <a:ext cx="961053" cy="1009106"/>
          </a:xfrm>
          <a:prstGeom prst="rect">
            <a:avLst/>
          </a:prstGeom>
        </p:spPr>
      </p:pic>
      <p:pic>
        <p:nvPicPr>
          <p:cNvPr id="8" name="Picture 2">
            <a:extLst>
              <a:ext uri="{FF2B5EF4-FFF2-40B4-BE49-F238E27FC236}">
                <a16:creationId xmlns:a16="http://schemas.microsoft.com/office/drawing/2014/main" id="{50BF2F81-98FB-BA2C-5B4C-8D3698394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5363"/>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DF755800-28EA-A98A-DD2C-665FB67177A8}"/>
              </a:ext>
            </a:extLst>
          </p:cNvPr>
          <p:cNvSpPr/>
          <p:nvPr/>
        </p:nvSpPr>
        <p:spPr>
          <a:xfrm>
            <a:off x="113725" y="16607"/>
            <a:ext cx="8916550" cy="1180145"/>
          </a:xfrm>
          <a:prstGeom prst="rect">
            <a:avLst/>
          </a:prstGeom>
          <a:solidFill>
            <a:srgbClr val="F3960F"/>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342900">
              <a:defRPr/>
            </a:pPr>
            <a:r>
              <a:rPr lang="ru-RU" sz="3300" b="1" dirty="0">
                <a:solidFill>
                  <a:prstClr val="black"/>
                </a:solidFill>
              </a:rPr>
              <a:t>С Т Р А Т Е Г І Я  Р О З В И Т К У</a:t>
            </a:r>
          </a:p>
        </p:txBody>
      </p:sp>
      <p:sp>
        <p:nvSpPr>
          <p:cNvPr id="3" name="Прямоугольник: усеченные верхние углы 2">
            <a:extLst>
              <a:ext uri="{FF2B5EF4-FFF2-40B4-BE49-F238E27FC236}">
                <a16:creationId xmlns:a16="http://schemas.microsoft.com/office/drawing/2014/main" id="{3B535140-B05C-258F-9F3C-EE167A80F273}"/>
              </a:ext>
            </a:extLst>
          </p:cNvPr>
          <p:cNvSpPr/>
          <p:nvPr/>
        </p:nvSpPr>
        <p:spPr>
          <a:xfrm>
            <a:off x="4789883" y="1196752"/>
            <a:ext cx="4354117" cy="5644641"/>
          </a:xfrm>
          <a:prstGeom prst="snip2SameRect">
            <a:avLst/>
          </a:prstGeom>
          <a:solidFill>
            <a:srgbClr val="F3960F"/>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342900">
              <a:defRPr/>
            </a:pPr>
            <a:endParaRPr lang="ru-RU" sz="2550" dirty="0">
              <a:solidFill>
                <a:prstClr val="black"/>
              </a:solidFill>
            </a:endParaRPr>
          </a:p>
          <a:p>
            <a:pPr algn="ctr" defTabSz="342900">
              <a:defRPr/>
            </a:pPr>
            <a:r>
              <a:rPr lang="ru-RU" sz="2550" b="1" dirty="0">
                <a:solidFill>
                  <a:prstClr val="black"/>
                </a:solidFill>
              </a:rPr>
              <a:t>Заклад </a:t>
            </a:r>
            <a:r>
              <a:rPr lang="ru-RU" sz="2550" b="1" dirty="0" err="1">
                <a:solidFill>
                  <a:prstClr val="black"/>
                </a:solidFill>
              </a:rPr>
              <a:t>загальної</a:t>
            </a:r>
            <a:r>
              <a:rPr lang="ru-RU" sz="2550" b="1" dirty="0">
                <a:solidFill>
                  <a:prstClr val="black"/>
                </a:solidFill>
              </a:rPr>
              <a:t> </a:t>
            </a:r>
            <a:r>
              <a:rPr lang="ru-RU" sz="2550" b="1" dirty="0" err="1">
                <a:solidFill>
                  <a:prstClr val="black"/>
                </a:solidFill>
              </a:rPr>
              <a:t>середньої</a:t>
            </a:r>
            <a:r>
              <a:rPr lang="ru-RU" sz="2550" b="1" dirty="0">
                <a:solidFill>
                  <a:prstClr val="black"/>
                </a:solidFill>
              </a:rPr>
              <a:t> </a:t>
            </a:r>
            <a:r>
              <a:rPr lang="ru-RU" sz="2550" b="1" dirty="0" err="1">
                <a:solidFill>
                  <a:prstClr val="black"/>
                </a:solidFill>
              </a:rPr>
              <a:t>освіти</a:t>
            </a:r>
            <a:endParaRPr lang="ru-RU" sz="2550" dirty="0">
              <a:solidFill>
                <a:prstClr val="black"/>
              </a:solidFill>
            </a:endParaRPr>
          </a:p>
          <a:p>
            <a:pPr algn="ctr" defTabSz="342900">
              <a:defRPr/>
            </a:pPr>
            <a:r>
              <a:rPr lang="ru-RU" sz="2550" b="1" dirty="0">
                <a:solidFill>
                  <a:prstClr val="black"/>
                </a:solidFill>
              </a:rPr>
              <a:t>“Авангардівський </a:t>
            </a:r>
            <a:r>
              <a:rPr lang="ru-RU" sz="2550" b="1" dirty="0" err="1">
                <a:solidFill>
                  <a:prstClr val="black"/>
                </a:solidFill>
              </a:rPr>
              <a:t>ліцей</a:t>
            </a:r>
            <a:r>
              <a:rPr lang="ru-RU" sz="2550" b="1" dirty="0">
                <a:solidFill>
                  <a:prstClr val="black"/>
                </a:solidFill>
              </a:rPr>
              <a:t>"</a:t>
            </a:r>
            <a:endParaRPr lang="ru-RU" sz="2550" dirty="0">
              <a:solidFill>
                <a:prstClr val="black"/>
              </a:solidFill>
            </a:endParaRPr>
          </a:p>
          <a:p>
            <a:pPr algn="ctr" defTabSz="342900">
              <a:defRPr/>
            </a:pPr>
            <a:r>
              <a:rPr lang="ru-RU" sz="2550" b="1" dirty="0">
                <a:solidFill>
                  <a:prstClr val="black"/>
                </a:solidFill>
              </a:rPr>
              <a:t>Авангардівської </a:t>
            </a:r>
            <a:r>
              <a:rPr lang="ru-RU" sz="2550" b="1" dirty="0" err="1">
                <a:solidFill>
                  <a:prstClr val="black"/>
                </a:solidFill>
              </a:rPr>
              <a:t>селищної</a:t>
            </a:r>
            <a:r>
              <a:rPr lang="ru-RU" sz="2550" b="1" dirty="0">
                <a:solidFill>
                  <a:prstClr val="black"/>
                </a:solidFill>
              </a:rPr>
              <a:t> ради</a:t>
            </a:r>
            <a:endParaRPr lang="ru-RU" sz="2550" dirty="0">
              <a:solidFill>
                <a:prstClr val="black"/>
              </a:solidFill>
            </a:endParaRPr>
          </a:p>
          <a:p>
            <a:pPr algn="ctr" defTabSz="342900">
              <a:defRPr/>
            </a:pPr>
            <a:r>
              <a:rPr lang="ru-RU" sz="2550" b="1" dirty="0">
                <a:solidFill>
                  <a:prstClr val="black"/>
                </a:solidFill>
              </a:rPr>
              <a:t>на 2024 - 2029 </a:t>
            </a:r>
            <a:r>
              <a:rPr lang="ru-RU" sz="2550" b="1" dirty="0" err="1">
                <a:solidFill>
                  <a:prstClr val="black"/>
                </a:solidFill>
              </a:rPr>
              <a:t>рр</a:t>
            </a:r>
            <a:endParaRPr lang="ru-RU" sz="2550" dirty="0">
              <a:solidFill>
                <a:prstClr val="black"/>
              </a:solidFill>
            </a:endParaRPr>
          </a:p>
          <a:p>
            <a:pPr algn="ctr"/>
            <a:endParaRPr lang="uk-UA" sz="2550" dirty="0"/>
          </a:p>
        </p:txBody>
      </p:sp>
      <p:pic>
        <p:nvPicPr>
          <p:cNvPr id="5" name="Рисунок 4">
            <a:extLst>
              <a:ext uri="{FF2B5EF4-FFF2-40B4-BE49-F238E27FC236}">
                <a16:creationId xmlns:a16="http://schemas.microsoft.com/office/drawing/2014/main" id="{4DDD923F-D6EA-06F5-5FD4-0767133A4F94}"/>
              </a:ext>
            </a:extLst>
          </p:cNvPr>
          <p:cNvPicPr>
            <a:picLocks noChangeAspect="1"/>
          </p:cNvPicPr>
          <p:nvPr/>
        </p:nvPicPr>
        <p:blipFill>
          <a:blip r:embed="rId4"/>
          <a:srcRect l="3757" t="3381" r="3868" b="4040"/>
          <a:stretch/>
        </p:blipFill>
        <p:spPr>
          <a:xfrm>
            <a:off x="129779" y="894378"/>
            <a:ext cx="4660104" cy="6007529"/>
          </a:xfrm>
          <a:prstGeom prst="rect">
            <a:avLst/>
          </a:prstGeom>
        </p:spPr>
      </p:pic>
    </p:spTree>
    <p:extLst>
      <p:ext uri="{BB962C8B-B14F-4D97-AF65-F5344CB8AC3E}">
        <p14:creationId xmlns:p14="http://schemas.microsoft.com/office/powerpoint/2010/main" val="412284525"/>
      </p:ext>
    </p:extLst>
  </p:cSld>
  <p:clrMapOvr>
    <a:masterClrMapping/>
  </p:clrMapOvr>
  <p:transition>
    <p:pull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A6EFE-1F76-2AF2-5849-F1F0168811E3}"/>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6982065F-E09E-9F01-1B9F-6A080160A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5363"/>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B65E92A-1886-D8EC-5118-BCF9D305D807}"/>
              </a:ext>
            </a:extLst>
          </p:cNvPr>
          <p:cNvSpPr txBox="1"/>
          <p:nvPr/>
        </p:nvSpPr>
        <p:spPr>
          <a:xfrm>
            <a:off x="1115616" y="2177547"/>
            <a:ext cx="7200800" cy="3601883"/>
          </a:xfrm>
          <a:prstGeom prst="rect">
            <a:avLst/>
          </a:prstGeom>
          <a:noFill/>
        </p:spPr>
        <p:txBody>
          <a:bodyPr wrap="square">
            <a:spAutoFit/>
          </a:bodyPr>
          <a:lstStyle/>
          <a:p>
            <a:pPr marL="8573" marR="63341" indent="-4763" algn="ctr">
              <a:lnSpc>
                <a:spcPct val="107000"/>
              </a:lnSpc>
              <a:spcAft>
                <a:spcPts val="934"/>
              </a:spcAft>
            </a:pPr>
            <a:r>
              <a:rPr lang="uk-UA" sz="1400" b="1" dirty="0">
                <a:solidFill>
                  <a:srgbClr val="000000"/>
                </a:solidFill>
                <a:latin typeface="Times New Roman" panose="02020603050405020304" pitchFamily="18" charset="0"/>
                <a:ea typeface="Times New Roman" panose="02020603050405020304" pitchFamily="18" charset="0"/>
              </a:rPr>
              <a:t>З М І С Т </a:t>
            </a:r>
            <a:endParaRPr lang="uk-UA" sz="1400" dirty="0">
              <a:solidFill>
                <a:srgbClr val="000000"/>
              </a:solidFill>
              <a:latin typeface="Times New Roman" panose="02020603050405020304" pitchFamily="18" charset="0"/>
              <a:ea typeface="Times New Roman" panose="02020603050405020304" pitchFamily="18" charset="0"/>
            </a:endParaRPr>
          </a:p>
          <a:p>
            <a:pPr marL="14764" marR="46673" indent="-4763" algn="just">
              <a:lnSpc>
                <a:spcPct val="112000"/>
              </a:lnSpc>
              <a:spcAft>
                <a:spcPts val="472"/>
              </a:spcAft>
            </a:pPr>
            <a:r>
              <a:rPr lang="uk-UA" sz="1400" b="1" dirty="0">
                <a:solidFill>
                  <a:srgbClr val="000000"/>
                </a:solidFill>
                <a:latin typeface="Times New Roman" panose="02020603050405020304" pitchFamily="18" charset="0"/>
                <a:ea typeface="Times New Roman" panose="02020603050405020304" pitchFamily="18" charset="0"/>
              </a:rPr>
              <a:t>Вступ</a:t>
            </a:r>
            <a:r>
              <a:rPr lang="uk-UA" sz="1400" dirty="0">
                <a:solidFill>
                  <a:srgbClr val="000000"/>
                </a:solidFill>
                <a:latin typeface="Times New Roman" panose="02020603050405020304" pitchFamily="18" charset="0"/>
                <a:ea typeface="Times New Roman" panose="02020603050405020304" pitchFamily="18" charset="0"/>
              </a:rPr>
              <a:t>………………………………………………………………………………….…...2</a:t>
            </a:r>
            <a:r>
              <a:rPr lang="uk-UA" sz="1400" b="1" dirty="0">
                <a:solidFill>
                  <a:srgbClr val="000000"/>
                </a:solidFill>
                <a:latin typeface="Times New Roman" panose="02020603050405020304" pitchFamily="18" charset="0"/>
                <a:ea typeface="Times New Roman" panose="02020603050405020304" pitchFamily="18" charset="0"/>
              </a:rPr>
              <a:t>  </a:t>
            </a:r>
            <a:endParaRPr lang="uk-UA" sz="1400" dirty="0">
              <a:solidFill>
                <a:srgbClr val="000000"/>
              </a:solidFill>
              <a:latin typeface="Times New Roman" panose="02020603050405020304" pitchFamily="18" charset="0"/>
              <a:ea typeface="Times New Roman" panose="02020603050405020304" pitchFamily="18" charset="0"/>
            </a:endParaRPr>
          </a:p>
          <a:p>
            <a:pPr marL="14764" marR="46673" indent="-4763" algn="just">
              <a:lnSpc>
                <a:spcPct val="112000"/>
              </a:lnSpc>
              <a:spcAft>
                <a:spcPts val="195"/>
              </a:spcAft>
            </a:pPr>
            <a:r>
              <a:rPr lang="uk-UA" sz="1400" b="1" dirty="0">
                <a:solidFill>
                  <a:srgbClr val="000000"/>
                </a:solidFill>
                <a:latin typeface="Times New Roman" panose="02020603050405020304" pitchFamily="18" charset="0"/>
                <a:ea typeface="Times New Roman" panose="02020603050405020304" pitchFamily="18" charset="0"/>
              </a:rPr>
              <a:t>      </a:t>
            </a:r>
            <a:r>
              <a:rPr lang="uk-UA" sz="1400" dirty="0">
                <a:solidFill>
                  <a:srgbClr val="000000"/>
                </a:solidFill>
                <a:latin typeface="Times New Roman" panose="02020603050405020304" pitchFamily="18" charset="0"/>
                <a:ea typeface="Times New Roman" panose="02020603050405020304" pitchFamily="18" charset="0"/>
              </a:rPr>
              <a:t>Цінності. Місія.  </a:t>
            </a:r>
            <a:r>
              <a:rPr lang="uk-UA" sz="1400" dirty="0" err="1">
                <a:solidFill>
                  <a:srgbClr val="000000"/>
                </a:solidFill>
                <a:latin typeface="Times New Roman" panose="02020603050405020304" pitchFamily="18" charset="0"/>
                <a:ea typeface="Times New Roman" panose="02020603050405020304" pitchFamily="18" charset="0"/>
              </a:rPr>
              <a:t>Візія</a:t>
            </a:r>
            <a:r>
              <a:rPr lang="uk-UA" sz="1400" dirty="0">
                <a:solidFill>
                  <a:srgbClr val="000000"/>
                </a:solidFill>
                <a:latin typeface="Times New Roman" panose="02020603050405020304" pitchFamily="18" charset="0"/>
                <a:ea typeface="Times New Roman" panose="02020603050405020304" pitchFamily="18" charset="0"/>
              </a:rPr>
              <a:t>  закладу.                                                                          </a:t>
            </a:r>
          </a:p>
          <a:p>
            <a:pPr marL="14764" marR="46673" indent="-4763" algn="just">
              <a:lnSpc>
                <a:spcPct val="112000"/>
              </a:lnSpc>
              <a:spcAft>
                <a:spcPts val="195"/>
              </a:spcAft>
            </a:pPr>
            <a:r>
              <a:rPr lang="uk-UA" sz="1400" dirty="0">
                <a:solidFill>
                  <a:srgbClr val="000000"/>
                </a:solidFill>
                <a:latin typeface="Times New Roman" panose="02020603050405020304" pitchFamily="18" charset="0"/>
                <a:ea typeface="Times New Roman" panose="02020603050405020304" pitchFamily="18" charset="0"/>
              </a:rPr>
              <a:t>      Основні принципи діяльності закладу. </a:t>
            </a:r>
          </a:p>
          <a:p>
            <a:pPr marL="1429" marR="45244" indent="-4763" algn="just">
              <a:lnSpc>
                <a:spcPct val="107000"/>
              </a:lnSpc>
              <a:spcAft>
                <a:spcPts val="248"/>
              </a:spcAft>
            </a:pPr>
            <a:r>
              <a:rPr lang="uk-UA" sz="1400" dirty="0">
                <a:solidFill>
                  <a:srgbClr val="000000"/>
                </a:solidFill>
                <a:latin typeface="Times New Roman" panose="02020603050405020304" pitchFamily="18" charset="0"/>
                <a:ea typeface="Times New Roman" panose="02020603050405020304" pitchFamily="18" charset="0"/>
              </a:rPr>
              <a:t>      Основні цілі стратегії розвитку. </a:t>
            </a:r>
          </a:p>
          <a:p>
            <a:pPr marL="14764" marR="46673" indent="-4763" algn="just">
              <a:lnSpc>
                <a:spcPct val="112000"/>
              </a:lnSpc>
              <a:spcAft>
                <a:spcPts val="195"/>
              </a:spcAft>
            </a:pPr>
            <a:r>
              <a:rPr lang="uk-UA" sz="1400" b="1" dirty="0">
                <a:solidFill>
                  <a:srgbClr val="000000"/>
                </a:solidFill>
                <a:latin typeface="Times New Roman" panose="02020603050405020304" pitchFamily="18" charset="0"/>
                <a:ea typeface="Times New Roman" panose="02020603050405020304" pitchFamily="18" charset="0"/>
              </a:rPr>
              <a:t>      </a:t>
            </a:r>
            <a:r>
              <a:rPr lang="uk-UA" sz="1400" dirty="0">
                <a:solidFill>
                  <a:srgbClr val="000000"/>
                </a:solidFill>
                <a:latin typeface="Times New Roman" panose="02020603050405020304" pitchFamily="18" charset="0"/>
                <a:ea typeface="Times New Roman" panose="02020603050405020304" pitchFamily="18" charset="0"/>
              </a:rPr>
              <a:t>Показники ефективності стратегії розвитку. </a:t>
            </a:r>
          </a:p>
          <a:p>
            <a:pPr marL="14764" indent="-4763">
              <a:lnSpc>
                <a:spcPct val="107000"/>
              </a:lnSpc>
              <a:spcAft>
                <a:spcPts val="263"/>
              </a:spcAft>
            </a:pPr>
            <a:r>
              <a:rPr lang="uk-UA" sz="1400" b="1" dirty="0">
                <a:solidFill>
                  <a:srgbClr val="000000"/>
                </a:solidFill>
                <a:latin typeface="Times New Roman" panose="02020603050405020304" pitchFamily="18" charset="0"/>
                <a:ea typeface="Times New Roman" panose="02020603050405020304" pitchFamily="18" charset="0"/>
              </a:rPr>
              <a:t>І. Освітнє середовище</a:t>
            </a:r>
            <a:r>
              <a:rPr lang="uk-UA" sz="1400" dirty="0">
                <a:solidFill>
                  <a:srgbClr val="000000"/>
                </a:solidFill>
                <a:latin typeface="Times New Roman" panose="02020603050405020304" pitchFamily="18" charset="0"/>
                <a:ea typeface="Times New Roman" panose="02020603050405020304" pitchFamily="18" charset="0"/>
              </a:rPr>
              <a:t>………………………….………………………………......…... .9</a:t>
            </a:r>
          </a:p>
          <a:p>
            <a:pPr marL="14764" marR="46673" indent="-4763" algn="just">
              <a:lnSpc>
                <a:spcPct val="112000"/>
              </a:lnSpc>
              <a:spcAft>
                <a:spcPts val="195"/>
              </a:spcAft>
            </a:pPr>
            <a:r>
              <a:rPr lang="uk-UA" sz="1400" b="1" dirty="0">
                <a:solidFill>
                  <a:srgbClr val="000000"/>
                </a:solidFill>
                <a:latin typeface="Times New Roman" panose="02020603050405020304" pitchFamily="18" charset="0"/>
                <a:ea typeface="Times New Roman" panose="02020603050405020304" pitchFamily="18" charset="0"/>
              </a:rPr>
              <a:t>ІІ. Освітня  діяльність</a:t>
            </a:r>
            <a:r>
              <a:rPr lang="uk-UA" sz="1400" dirty="0">
                <a:solidFill>
                  <a:srgbClr val="000000"/>
                </a:solidFill>
                <a:latin typeface="Times New Roman" panose="02020603050405020304" pitchFamily="18" charset="0"/>
                <a:ea typeface="Times New Roman" panose="02020603050405020304" pitchFamily="18" charset="0"/>
              </a:rPr>
              <a:t>……………………………………………………..….. ..……...24</a:t>
            </a:r>
          </a:p>
          <a:p>
            <a:pPr marL="14764" indent="-4763">
              <a:lnSpc>
                <a:spcPct val="107000"/>
              </a:lnSpc>
              <a:spcAft>
                <a:spcPts val="263"/>
              </a:spcAft>
            </a:pPr>
            <a:r>
              <a:rPr lang="uk-UA" sz="1400" b="1" dirty="0">
                <a:solidFill>
                  <a:srgbClr val="000000"/>
                </a:solidFill>
                <a:latin typeface="Times New Roman" panose="02020603050405020304" pitchFamily="18" charset="0"/>
                <a:ea typeface="Times New Roman" panose="02020603050405020304" pitchFamily="18" charset="0"/>
              </a:rPr>
              <a:t>ІІІ. Педагогічна діяльність педагогічних працівників </a:t>
            </a:r>
            <a:r>
              <a:rPr lang="uk-UA" sz="1400" dirty="0">
                <a:solidFill>
                  <a:srgbClr val="000000"/>
                </a:solidFill>
                <a:latin typeface="Times New Roman" panose="02020603050405020304" pitchFamily="18" charset="0"/>
                <a:ea typeface="Times New Roman" panose="02020603050405020304" pitchFamily="18" charset="0"/>
              </a:rPr>
              <a:t>……………..………..…….30</a:t>
            </a:r>
          </a:p>
          <a:p>
            <a:pPr marL="257175" indent="-257175" fontAlgn="base">
              <a:lnSpc>
                <a:spcPct val="107000"/>
              </a:lnSpc>
              <a:spcAft>
                <a:spcPts val="263"/>
              </a:spcAft>
              <a:buClr>
                <a:srgbClr val="000000"/>
              </a:buClr>
              <a:buSzPts val="1300"/>
              <a:buFont typeface="+mj-lt"/>
              <a:buAutoNum type="romanUcPeriod" startAt="4"/>
            </a:pP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Система оцінювання здобувачів освіти</a:t>
            </a:r>
            <a:r>
              <a:rPr lang="uk-UA" sz="14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……………………………………..…...34 </a:t>
            </a:r>
          </a:p>
          <a:p>
            <a:pPr marL="257175" indent="-257175" fontAlgn="base">
              <a:lnSpc>
                <a:spcPct val="107000"/>
              </a:lnSpc>
              <a:spcAft>
                <a:spcPts val="263"/>
              </a:spcAft>
              <a:buClr>
                <a:srgbClr val="000000"/>
              </a:buClr>
              <a:buSzPts val="1300"/>
              <a:buFont typeface="+mj-lt"/>
              <a:buAutoNum type="romanUcPeriod" startAt="4"/>
            </a:pP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Освітній</a:t>
            </a:r>
            <a:r>
              <a:rPr lang="uk-UA" sz="1400" b="1" spc="-26"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простір</a:t>
            </a:r>
            <a:r>
              <a:rPr lang="uk-UA" sz="1400" b="1" spc="-4"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виховної</a:t>
            </a:r>
            <a:r>
              <a:rPr lang="uk-UA" sz="1400" b="1" spc="-19"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діяльності</a:t>
            </a:r>
            <a:r>
              <a:rPr lang="uk-UA" sz="14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………………………...……………….....38 </a:t>
            </a:r>
          </a:p>
          <a:p>
            <a:pPr marL="257175" indent="-257175" algn="just" fontAlgn="base">
              <a:lnSpc>
                <a:spcPct val="107000"/>
              </a:lnSpc>
              <a:spcAft>
                <a:spcPts val="71"/>
              </a:spcAft>
              <a:buClr>
                <a:srgbClr val="000000"/>
              </a:buClr>
              <a:buSzPts val="1300"/>
              <a:buFont typeface="+mj-lt"/>
              <a:buAutoNum type="romanUcPeriod" startAt="4"/>
            </a:pP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Управлінські  процеси закладу освіти……</a:t>
            </a:r>
            <a:r>
              <a:rPr lang="uk-UA" sz="14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……………………………………….43</a:t>
            </a:r>
          </a:p>
          <a:p>
            <a:pPr marL="257175" indent="-257175" algn="just" fontAlgn="base">
              <a:lnSpc>
                <a:spcPct val="107000"/>
              </a:lnSpc>
              <a:spcAft>
                <a:spcPts val="71"/>
              </a:spcAft>
              <a:buClr>
                <a:srgbClr val="000000"/>
              </a:buClr>
              <a:buSzPts val="1300"/>
              <a:buFont typeface="+mj-lt"/>
              <a:buAutoNum type="romanUcPeriod" startAt="4"/>
            </a:pPr>
            <a:r>
              <a:rPr lang="uk-UA" sz="1400" b="1"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Впровадження, контроль та оцінка результатів стратегії</a:t>
            </a:r>
            <a:r>
              <a:rPr lang="uk-UA" sz="140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……………………..54 </a:t>
            </a:r>
          </a:p>
        </p:txBody>
      </p:sp>
      <p:pic>
        <p:nvPicPr>
          <p:cNvPr id="3" name="Рисунок 2">
            <a:extLst>
              <a:ext uri="{FF2B5EF4-FFF2-40B4-BE49-F238E27FC236}">
                <a16:creationId xmlns:a16="http://schemas.microsoft.com/office/drawing/2014/main" id="{7DB32C2E-6183-4275-814D-63F68B73D04B}"/>
              </a:ext>
            </a:extLst>
          </p:cNvPr>
          <p:cNvPicPr>
            <a:picLocks noChangeAspect="1"/>
          </p:cNvPicPr>
          <p:nvPr/>
        </p:nvPicPr>
        <p:blipFill>
          <a:blip r:embed="rId3"/>
          <a:stretch>
            <a:fillRect/>
          </a:stretch>
        </p:blipFill>
        <p:spPr>
          <a:xfrm>
            <a:off x="6732240" y="101327"/>
            <a:ext cx="2154131" cy="1743251"/>
          </a:xfrm>
          <a:prstGeom prst="rect">
            <a:avLst/>
          </a:prstGeom>
        </p:spPr>
      </p:pic>
      <p:pic>
        <p:nvPicPr>
          <p:cNvPr id="4" name="Рисунок 3">
            <a:extLst>
              <a:ext uri="{FF2B5EF4-FFF2-40B4-BE49-F238E27FC236}">
                <a16:creationId xmlns:a16="http://schemas.microsoft.com/office/drawing/2014/main" id="{5648B692-F87A-4622-87CC-99F6EBB66828}"/>
              </a:ext>
            </a:extLst>
          </p:cNvPr>
          <p:cNvPicPr>
            <a:picLocks noChangeAspect="1"/>
          </p:cNvPicPr>
          <p:nvPr/>
        </p:nvPicPr>
        <p:blipFill rotWithShape="1">
          <a:blip r:embed="rId4"/>
          <a:srcRect l="8056" r="11716"/>
          <a:stretch/>
        </p:blipFill>
        <p:spPr>
          <a:xfrm>
            <a:off x="107504" y="101327"/>
            <a:ext cx="1728193" cy="1732281"/>
          </a:xfrm>
          <a:prstGeom prst="rect">
            <a:avLst/>
          </a:prstGeom>
        </p:spPr>
      </p:pic>
    </p:spTree>
    <p:extLst>
      <p:ext uri="{BB962C8B-B14F-4D97-AF65-F5344CB8AC3E}">
        <p14:creationId xmlns:p14="http://schemas.microsoft.com/office/powerpoint/2010/main" val="3138023242"/>
      </p:ext>
    </p:extLst>
  </p:cSld>
  <p:clrMapOvr>
    <a:masterClrMapping/>
  </p:clrMapOvr>
  <p:transition>
    <p:pull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73DE0-5E17-A4D0-EED7-67D243B7801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4DF73C7-912B-A389-2389-C2E0A401DE62}"/>
              </a:ext>
            </a:extLst>
          </p:cNvPr>
          <p:cNvPicPr>
            <a:picLocks noChangeAspect="1"/>
          </p:cNvPicPr>
          <p:nvPr/>
        </p:nvPicPr>
        <p:blipFill>
          <a:blip r:embed="rId2">
            <a:extLst>
              <a:ext uri="{28A0092B-C50C-407E-A947-70E740481C1C}">
                <a14:useLocalDpi xmlns:a14="http://schemas.microsoft.com/office/drawing/2010/main" val="0"/>
              </a:ext>
            </a:extLst>
          </a:blip>
          <a:srcRect l="5864" t="5416" r="9223" b="10833"/>
          <a:stretch/>
        </p:blipFill>
        <p:spPr>
          <a:xfrm>
            <a:off x="627608" y="-1"/>
            <a:ext cx="7400775" cy="6792493"/>
          </a:xfrm>
          <a:prstGeom prst="rect">
            <a:avLst/>
          </a:prstGeom>
        </p:spPr>
      </p:pic>
    </p:spTree>
    <p:extLst>
      <p:ext uri="{BB962C8B-B14F-4D97-AF65-F5344CB8AC3E}">
        <p14:creationId xmlns:p14="http://schemas.microsoft.com/office/powerpoint/2010/main" val="2421237930"/>
      </p:ext>
    </p:extLst>
  </p:cSld>
  <p:clrMapOvr>
    <a:masterClrMapping/>
  </p:clrMapOvr>
  <p:transition>
    <p:pull dir="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3AB2E106-65D8-5F45-36CB-8F3186C2CBF5}"/>
              </a:ext>
            </a:extLst>
          </p:cNvPr>
          <p:cNvSpPr>
            <a:spLocks noGrp="1"/>
          </p:cNvSpPr>
          <p:nvPr>
            <p:ph type="title"/>
          </p:nvPr>
        </p:nvSpPr>
        <p:spPr>
          <a:xfrm>
            <a:off x="899592" y="865421"/>
            <a:ext cx="6447501" cy="1018903"/>
          </a:xfrm>
        </p:spPr>
        <p:txBody>
          <a:bodyPr>
            <a:noAutofit/>
          </a:bodyPr>
          <a:lstStyle/>
          <a:p>
            <a:pPr algn="ctr"/>
            <a:r>
              <a:rPr lang="uk-UA" sz="4050" b="1" dirty="0">
                <a:solidFill>
                  <a:schemeClr val="accent2"/>
                </a:solidFill>
              </a:rPr>
              <a:t>КОНТИНГЕНТ УЧНІВ  2025-2030 </a:t>
            </a:r>
            <a:r>
              <a:rPr lang="uk-UA" sz="4050" b="1" dirty="0" err="1">
                <a:solidFill>
                  <a:schemeClr val="accent2"/>
                </a:solidFill>
              </a:rPr>
              <a:t>рр</a:t>
            </a:r>
            <a:endParaRPr lang="uk-UA" sz="4050" b="1" dirty="0">
              <a:solidFill>
                <a:schemeClr val="accent2"/>
              </a:solidFill>
            </a:endParaRPr>
          </a:p>
        </p:txBody>
      </p:sp>
      <p:graphicFrame>
        <p:nvGraphicFramePr>
          <p:cNvPr id="5" name="Таблиця 4">
            <a:extLst>
              <a:ext uri="{FF2B5EF4-FFF2-40B4-BE49-F238E27FC236}">
                <a16:creationId xmlns:a16="http://schemas.microsoft.com/office/drawing/2014/main" id="{4749C815-ECDB-5D9B-A0DF-E85693E202DF}"/>
              </a:ext>
            </a:extLst>
          </p:cNvPr>
          <p:cNvGraphicFramePr>
            <a:graphicFrameLocks noGrp="1"/>
          </p:cNvGraphicFramePr>
          <p:nvPr>
            <p:extLst>
              <p:ext uri="{D42A27DB-BD31-4B8C-83A1-F6EECF244321}">
                <p14:modId xmlns:p14="http://schemas.microsoft.com/office/powerpoint/2010/main" val="2162174483"/>
              </p:ext>
            </p:extLst>
          </p:nvPr>
        </p:nvGraphicFramePr>
        <p:xfrm>
          <a:off x="1187624" y="2348880"/>
          <a:ext cx="7056783" cy="3643699"/>
        </p:xfrm>
        <a:graphic>
          <a:graphicData uri="http://schemas.openxmlformats.org/drawingml/2006/table">
            <a:tbl>
              <a:tblPr firstRow="1" bandRow="1">
                <a:tableStyleId>{5C22544A-7EE6-4342-B048-85BDC9FD1C3A}</a:tableStyleId>
              </a:tblPr>
              <a:tblGrid>
                <a:gridCol w="1475147">
                  <a:extLst>
                    <a:ext uri="{9D8B030D-6E8A-4147-A177-3AD203B41FA5}">
                      <a16:colId xmlns:a16="http://schemas.microsoft.com/office/drawing/2014/main" val="2929515254"/>
                    </a:ext>
                  </a:extLst>
                </a:gridCol>
                <a:gridCol w="956852">
                  <a:extLst>
                    <a:ext uri="{9D8B030D-6E8A-4147-A177-3AD203B41FA5}">
                      <a16:colId xmlns:a16="http://schemas.microsoft.com/office/drawing/2014/main" val="952721500"/>
                    </a:ext>
                  </a:extLst>
                </a:gridCol>
                <a:gridCol w="877114">
                  <a:extLst>
                    <a:ext uri="{9D8B030D-6E8A-4147-A177-3AD203B41FA5}">
                      <a16:colId xmlns:a16="http://schemas.microsoft.com/office/drawing/2014/main" val="2099654251"/>
                    </a:ext>
                  </a:extLst>
                </a:gridCol>
                <a:gridCol w="877114">
                  <a:extLst>
                    <a:ext uri="{9D8B030D-6E8A-4147-A177-3AD203B41FA5}">
                      <a16:colId xmlns:a16="http://schemas.microsoft.com/office/drawing/2014/main" val="734632377"/>
                    </a:ext>
                  </a:extLst>
                </a:gridCol>
                <a:gridCol w="996721">
                  <a:extLst>
                    <a:ext uri="{9D8B030D-6E8A-4147-A177-3AD203B41FA5}">
                      <a16:colId xmlns:a16="http://schemas.microsoft.com/office/drawing/2014/main" val="1258676342"/>
                    </a:ext>
                  </a:extLst>
                </a:gridCol>
                <a:gridCol w="916983">
                  <a:extLst>
                    <a:ext uri="{9D8B030D-6E8A-4147-A177-3AD203B41FA5}">
                      <a16:colId xmlns:a16="http://schemas.microsoft.com/office/drawing/2014/main" val="1181608503"/>
                    </a:ext>
                  </a:extLst>
                </a:gridCol>
                <a:gridCol w="956852">
                  <a:extLst>
                    <a:ext uri="{9D8B030D-6E8A-4147-A177-3AD203B41FA5}">
                      <a16:colId xmlns:a16="http://schemas.microsoft.com/office/drawing/2014/main" val="3356067676"/>
                    </a:ext>
                  </a:extLst>
                </a:gridCol>
              </a:tblGrid>
              <a:tr h="1468925">
                <a:tc>
                  <a:txBody>
                    <a:bodyPr/>
                    <a:lstStyle/>
                    <a:p>
                      <a:pPr algn="ctr"/>
                      <a:r>
                        <a:rPr lang="uk-UA" sz="1800" dirty="0" err="1">
                          <a:solidFill>
                            <a:srgbClr val="002060"/>
                          </a:solidFill>
                        </a:rPr>
                        <a:t>Навча-льний</a:t>
                      </a:r>
                      <a:r>
                        <a:rPr lang="uk-UA" sz="1800" dirty="0">
                          <a:solidFill>
                            <a:srgbClr val="002060"/>
                          </a:solidFill>
                        </a:rPr>
                        <a:t> рік</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2025/</a:t>
                      </a:r>
                    </a:p>
                    <a:p>
                      <a:r>
                        <a:rPr lang="uk-UA" sz="1800" dirty="0">
                          <a:solidFill>
                            <a:srgbClr val="002060"/>
                          </a:solidFill>
                        </a:rPr>
                        <a:t>2026</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2026/</a:t>
                      </a:r>
                    </a:p>
                    <a:p>
                      <a:r>
                        <a:rPr lang="uk-UA" sz="1800" dirty="0">
                          <a:solidFill>
                            <a:srgbClr val="002060"/>
                          </a:solidFill>
                        </a:rPr>
                        <a:t>2027</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2028</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800" b="1" i="0" u="none" strike="noStrike" kern="1200" cap="none" spc="0" normalizeH="0" baseline="0" noProof="0" dirty="0">
                          <a:ln>
                            <a:noFill/>
                          </a:ln>
                          <a:solidFill>
                            <a:srgbClr val="002060"/>
                          </a:solidFill>
                          <a:effectLst/>
                          <a:uLnTx/>
                          <a:uFillTx/>
                          <a:latin typeface="+mn-lt"/>
                          <a:ea typeface="+mn-ea"/>
                          <a:cs typeface="+mn-cs"/>
                        </a:rPr>
                        <a:t>2028/ 2029</a:t>
                      </a:r>
                    </a:p>
                    <a:p>
                      <a:endParaRPr lang="uk-UA" sz="1800" dirty="0"/>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2029/</a:t>
                      </a:r>
                    </a:p>
                    <a:p>
                      <a:r>
                        <a:rPr lang="uk-UA" sz="1800" dirty="0">
                          <a:solidFill>
                            <a:srgbClr val="002060"/>
                          </a:solidFill>
                        </a:rPr>
                        <a:t>2030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r>
                        <a:rPr lang="uk-UA" sz="1800" dirty="0">
                          <a:solidFill>
                            <a:srgbClr val="002060"/>
                          </a:solidFill>
                        </a:rPr>
                        <a:t>2030/</a:t>
                      </a:r>
                    </a:p>
                    <a:p>
                      <a:r>
                        <a:rPr lang="uk-UA" sz="1800" dirty="0">
                          <a:solidFill>
                            <a:srgbClr val="002060"/>
                          </a:solidFill>
                        </a:rPr>
                        <a:t>2031</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38530591"/>
                  </a:ext>
                </a:extLst>
              </a:tr>
              <a:tr h="1087387">
                <a:tc>
                  <a:txBody>
                    <a:bodyPr/>
                    <a:lstStyle/>
                    <a:p>
                      <a:pPr algn="l"/>
                      <a:r>
                        <a:rPr lang="uk-UA" sz="1800" b="1" dirty="0">
                          <a:solidFill>
                            <a:srgbClr val="002060"/>
                          </a:solidFill>
                        </a:rPr>
                        <a:t>кількість учнів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935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960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965</a:t>
                      </a:r>
                    </a:p>
                    <a:p>
                      <a:pPr algn="ctr"/>
                      <a:r>
                        <a:rPr lang="uk-UA" sz="1800" b="1" dirty="0">
                          <a:solidFill>
                            <a:srgbClr val="002060"/>
                          </a:solidFill>
                        </a:rPr>
                        <a:t>(615)</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965</a:t>
                      </a:r>
                    </a:p>
                    <a:p>
                      <a:pPr marL="0" marR="0" lvl="0" indent="0" algn="ctr" defTabSz="457200" rtl="0" eaLnBrk="1" fontAlgn="auto" latinLnBrk="0" hangingPunct="1">
                        <a:lnSpc>
                          <a:spcPct val="100000"/>
                        </a:lnSpc>
                        <a:spcBef>
                          <a:spcPts val="0"/>
                        </a:spcBef>
                        <a:spcAft>
                          <a:spcPts val="0"/>
                        </a:spcAft>
                        <a:buClrTx/>
                        <a:buSzTx/>
                        <a:buFontTx/>
                        <a:buNone/>
                        <a:tabLst/>
                        <a:defRPr/>
                      </a:pPr>
                      <a:r>
                        <a:rPr lang="uk-UA" sz="1800" b="1" dirty="0">
                          <a:solidFill>
                            <a:srgbClr val="002060"/>
                          </a:solidFill>
                        </a:rPr>
                        <a:t>(615)</a:t>
                      </a:r>
                    </a:p>
                    <a:p>
                      <a:pPr algn="ctr"/>
                      <a:endParaRPr lang="uk-UA" sz="1800" b="1" dirty="0">
                        <a:solidFill>
                          <a:srgbClr val="002060"/>
                        </a:solidFill>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965</a:t>
                      </a:r>
                    </a:p>
                    <a:p>
                      <a:pPr marL="0" marR="0" lvl="0" indent="0" algn="ctr" defTabSz="457200" rtl="0" eaLnBrk="1" fontAlgn="auto" latinLnBrk="0" hangingPunct="1">
                        <a:lnSpc>
                          <a:spcPct val="100000"/>
                        </a:lnSpc>
                        <a:spcBef>
                          <a:spcPts val="0"/>
                        </a:spcBef>
                        <a:spcAft>
                          <a:spcPts val="0"/>
                        </a:spcAft>
                        <a:buClrTx/>
                        <a:buSzTx/>
                        <a:buFontTx/>
                        <a:buNone/>
                        <a:tabLst/>
                        <a:defRPr/>
                      </a:pPr>
                      <a:r>
                        <a:rPr lang="uk-UA" sz="1800" b="1" dirty="0">
                          <a:solidFill>
                            <a:srgbClr val="002060"/>
                          </a:solidFill>
                        </a:rPr>
                        <a:t>(615)</a:t>
                      </a:r>
                    </a:p>
                    <a:p>
                      <a:pPr algn="ctr"/>
                      <a:endParaRPr lang="uk-UA" sz="1800" b="1" dirty="0">
                        <a:solidFill>
                          <a:srgbClr val="002060"/>
                        </a:solidFill>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965</a:t>
                      </a:r>
                    </a:p>
                    <a:p>
                      <a:pPr marL="0" marR="0" lvl="0" indent="0" algn="ctr" defTabSz="457200" rtl="0" eaLnBrk="1" fontAlgn="auto" latinLnBrk="0" hangingPunct="1">
                        <a:lnSpc>
                          <a:spcPct val="100000"/>
                        </a:lnSpc>
                        <a:spcBef>
                          <a:spcPts val="0"/>
                        </a:spcBef>
                        <a:spcAft>
                          <a:spcPts val="0"/>
                        </a:spcAft>
                        <a:buClrTx/>
                        <a:buSzTx/>
                        <a:buFontTx/>
                        <a:buNone/>
                        <a:tabLst/>
                        <a:defRPr/>
                      </a:pPr>
                      <a:r>
                        <a:rPr lang="uk-UA" sz="1800" b="1" dirty="0">
                          <a:solidFill>
                            <a:srgbClr val="002060"/>
                          </a:solidFill>
                        </a:rPr>
                        <a:t>(615)</a:t>
                      </a:r>
                    </a:p>
                    <a:p>
                      <a:pPr algn="ctr"/>
                      <a:endParaRPr lang="uk-UA" sz="1800" b="1" dirty="0">
                        <a:solidFill>
                          <a:srgbClr val="002060"/>
                        </a:solidFill>
                      </a:endParaRP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3561228"/>
                  </a:ext>
                </a:extLst>
              </a:tr>
              <a:tr h="1087387">
                <a:tc>
                  <a:txBody>
                    <a:bodyPr/>
                    <a:lstStyle/>
                    <a:p>
                      <a:pPr algn="l"/>
                      <a:r>
                        <a:rPr lang="uk-UA" sz="1800" b="1" dirty="0">
                          <a:solidFill>
                            <a:srgbClr val="002060"/>
                          </a:solidFill>
                        </a:rPr>
                        <a:t>кількість класів</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31</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32</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33</a:t>
                      </a:r>
                    </a:p>
                    <a:p>
                      <a:pPr algn="ctr"/>
                      <a:r>
                        <a:rPr lang="uk-UA" sz="1800" b="1" dirty="0">
                          <a:solidFill>
                            <a:srgbClr val="002060"/>
                          </a:solidFill>
                        </a:rPr>
                        <a:t>(20)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33</a:t>
                      </a:r>
                    </a:p>
                    <a:p>
                      <a:pPr algn="ctr"/>
                      <a:r>
                        <a:rPr lang="uk-UA" sz="1800" b="1" dirty="0">
                          <a:solidFill>
                            <a:srgbClr val="002060"/>
                          </a:solidFill>
                        </a:rPr>
                        <a:t>(20)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33</a:t>
                      </a:r>
                    </a:p>
                    <a:p>
                      <a:pPr algn="ctr"/>
                      <a:r>
                        <a:rPr lang="uk-UA" sz="1800" b="1" dirty="0">
                          <a:solidFill>
                            <a:srgbClr val="002060"/>
                          </a:solidFill>
                        </a:rPr>
                        <a:t>(20)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uk-UA" sz="1800" b="1" dirty="0">
                          <a:solidFill>
                            <a:srgbClr val="002060"/>
                          </a:solidFill>
                        </a:rPr>
                        <a:t>33</a:t>
                      </a:r>
                    </a:p>
                    <a:p>
                      <a:pPr algn="ctr"/>
                      <a:r>
                        <a:rPr lang="uk-UA" sz="1800" b="1" dirty="0">
                          <a:solidFill>
                            <a:srgbClr val="002060"/>
                          </a:solidFill>
                        </a:rPr>
                        <a:t>(20)</a:t>
                      </a:r>
                    </a:p>
                  </a:txBody>
                  <a:tcPr marL="68580" marR="68580" marT="34290" marB="3429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79644825"/>
                  </a:ext>
                </a:extLst>
              </a:tr>
            </a:tbl>
          </a:graphicData>
        </a:graphic>
      </p:graphicFrame>
    </p:spTree>
    <p:extLst>
      <p:ext uri="{BB962C8B-B14F-4D97-AF65-F5344CB8AC3E}">
        <p14:creationId xmlns:p14="http://schemas.microsoft.com/office/powerpoint/2010/main" val="3967148056"/>
      </p:ext>
    </p:extLst>
  </p:cSld>
  <p:clrMapOvr>
    <a:masterClrMapping/>
  </p:clrMapOvr>
  <p:transition advClick="0" advTm="5000">
    <p:pull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2E4C9-820C-D08F-2987-FF8D7921E9C7}"/>
              </a:ext>
            </a:extLst>
          </p:cNvPr>
          <p:cNvSpPr>
            <a:spLocks noGrp="1"/>
          </p:cNvSpPr>
          <p:nvPr>
            <p:ph type="title"/>
          </p:nvPr>
        </p:nvSpPr>
        <p:spPr>
          <a:xfrm>
            <a:off x="1945201" y="116632"/>
            <a:ext cx="6589199" cy="1788368"/>
          </a:xfrm>
        </p:spPr>
        <p:txBody>
          <a:bodyPr>
            <a:normAutofit/>
          </a:bodyPr>
          <a:lstStyle/>
          <a:p>
            <a:pPr algn="ctr"/>
            <a:r>
              <a:rPr lang="uk-UA" sz="2400" b="1" i="1" dirty="0"/>
              <a:t>Якісний</a:t>
            </a:r>
            <a:r>
              <a:rPr lang="uk-UA" sz="2400" b="1" dirty="0"/>
              <a:t> склад педагогічних працівників</a:t>
            </a:r>
          </a:p>
        </p:txBody>
      </p:sp>
      <p:graphicFrame>
        <p:nvGraphicFramePr>
          <p:cNvPr id="4" name="Місце для вмісту 3">
            <a:extLst>
              <a:ext uri="{FF2B5EF4-FFF2-40B4-BE49-F238E27FC236}">
                <a16:creationId xmlns:a16="http://schemas.microsoft.com/office/drawing/2014/main" id="{986FABC5-5708-D331-C521-3C97D88530BC}"/>
              </a:ext>
            </a:extLst>
          </p:cNvPr>
          <p:cNvGraphicFramePr>
            <a:graphicFrameLocks noGrp="1"/>
          </p:cNvGraphicFramePr>
          <p:nvPr>
            <p:ph idx="1"/>
            <p:extLst>
              <p:ext uri="{D42A27DB-BD31-4B8C-83A1-F6EECF244321}">
                <p14:modId xmlns:p14="http://schemas.microsoft.com/office/powerpoint/2010/main" val="4219370531"/>
              </p:ext>
            </p:extLst>
          </p:nvPr>
        </p:nvGraphicFramePr>
        <p:xfrm>
          <a:off x="216496" y="632521"/>
          <a:ext cx="8711007" cy="6075000"/>
        </p:xfrm>
        <a:graphic>
          <a:graphicData uri="http://schemas.openxmlformats.org/drawingml/2006/table">
            <a:tbl>
              <a:tblPr firstRow="1" bandRow="1">
                <a:tableStyleId>{5C22544A-7EE6-4342-B048-85BDC9FD1C3A}</a:tableStyleId>
              </a:tblPr>
              <a:tblGrid>
                <a:gridCol w="1044753">
                  <a:extLst>
                    <a:ext uri="{9D8B030D-6E8A-4147-A177-3AD203B41FA5}">
                      <a16:colId xmlns:a16="http://schemas.microsoft.com/office/drawing/2014/main" val="492319212"/>
                    </a:ext>
                  </a:extLst>
                </a:gridCol>
                <a:gridCol w="971471">
                  <a:extLst>
                    <a:ext uri="{9D8B030D-6E8A-4147-A177-3AD203B41FA5}">
                      <a16:colId xmlns:a16="http://schemas.microsoft.com/office/drawing/2014/main" val="1499780606"/>
                    </a:ext>
                  </a:extLst>
                </a:gridCol>
                <a:gridCol w="973474">
                  <a:extLst>
                    <a:ext uri="{9D8B030D-6E8A-4147-A177-3AD203B41FA5}">
                      <a16:colId xmlns:a16="http://schemas.microsoft.com/office/drawing/2014/main" val="3288205845"/>
                    </a:ext>
                  </a:extLst>
                </a:gridCol>
                <a:gridCol w="1114758">
                  <a:extLst>
                    <a:ext uri="{9D8B030D-6E8A-4147-A177-3AD203B41FA5}">
                      <a16:colId xmlns:a16="http://schemas.microsoft.com/office/drawing/2014/main" val="2088067398"/>
                    </a:ext>
                  </a:extLst>
                </a:gridCol>
                <a:gridCol w="1224136">
                  <a:extLst>
                    <a:ext uri="{9D8B030D-6E8A-4147-A177-3AD203B41FA5}">
                      <a16:colId xmlns:a16="http://schemas.microsoft.com/office/drawing/2014/main" val="1954070579"/>
                    </a:ext>
                  </a:extLst>
                </a:gridCol>
                <a:gridCol w="1152128">
                  <a:extLst>
                    <a:ext uri="{9D8B030D-6E8A-4147-A177-3AD203B41FA5}">
                      <a16:colId xmlns:a16="http://schemas.microsoft.com/office/drawing/2014/main" val="489878237"/>
                    </a:ext>
                  </a:extLst>
                </a:gridCol>
                <a:gridCol w="1152128">
                  <a:extLst>
                    <a:ext uri="{9D8B030D-6E8A-4147-A177-3AD203B41FA5}">
                      <a16:colId xmlns:a16="http://schemas.microsoft.com/office/drawing/2014/main" val="1063301363"/>
                    </a:ext>
                  </a:extLst>
                </a:gridCol>
                <a:gridCol w="1078159">
                  <a:extLst>
                    <a:ext uri="{9D8B030D-6E8A-4147-A177-3AD203B41FA5}">
                      <a16:colId xmlns:a16="http://schemas.microsoft.com/office/drawing/2014/main" val="2799362634"/>
                    </a:ext>
                  </a:extLst>
                </a:gridCol>
              </a:tblGrid>
              <a:tr h="1296144">
                <a:tc>
                  <a:txBody>
                    <a:bodyPr/>
                    <a:lstStyle/>
                    <a:p>
                      <a:pPr algn="ctr"/>
                      <a:r>
                        <a:rPr lang="uk-UA" sz="1600" b="1" dirty="0">
                          <a:solidFill>
                            <a:schemeClr val="tx1"/>
                          </a:solidFill>
                        </a:rPr>
                        <a:t>Рік</a:t>
                      </a:r>
                    </a:p>
                    <a:p>
                      <a:pPr algn="ctr"/>
                      <a:r>
                        <a:rPr lang="uk-UA" sz="1600" b="1" dirty="0">
                          <a:solidFill>
                            <a:schemeClr val="tx1"/>
                          </a:solidFill>
                        </a:rPr>
                        <a:t>атестації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r>
                        <a:rPr lang="uk-UA" sz="1400" b="1" dirty="0">
                          <a:solidFill>
                            <a:schemeClr val="tx1"/>
                          </a:solidFill>
                        </a:rPr>
                        <a:t>Загальна </a:t>
                      </a:r>
                    </a:p>
                    <a:p>
                      <a:r>
                        <a:rPr lang="uk-UA" sz="1400" b="1" dirty="0">
                          <a:solidFill>
                            <a:schemeClr val="tx1"/>
                          </a:solidFill>
                        </a:rPr>
                        <a:t>кількість педагогічних працівників</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r>
                        <a:rPr lang="uk-UA" sz="1400" dirty="0">
                          <a:solidFill>
                            <a:schemeClr val="tx1"/>
                          </a:solidFill>
                        </a:rPr>
                        <a:t>Кваліфікаційна категорія</a:t>
                      </a:r>
                    </a:p>
                    <a:p>
                      <a:r>
                        <a:rPr lang="uk-UA" sz="1400" dirty="0">
                          <a:solidFill>
                            <a:schemeClr val="tx1"/>
                          </a:solidFill>
                        </a:rPr>
                        <a:t>« спеціаліст »</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r>
                        <a:rPr lang="uk-UA" sz="1400" dirty="0">
                          <a:solidFill>
                            <a:schemeClr val="tx1"/>
                          </a:solidFill>
                        </a:rPr>
                        <a:t>Кваліфікаційна категорія</a:t>
                      </a:r>
                    </a:p>
                    <a:p>
                      <a:r>
                        <a:rPr lang="uk-UA" sz="1400" dirty="0">
                          <a:solidFill>
                            <a:schemeClr val="tx1"/>
                          </a:solidFill>
                        </a:rPr>
                        <a:t>« спеціаліст</a:t>
                      </a:r>
                    </a:p>
                    <a:p>
                      <a:r>
                        <a:rPr lang="uk-UA" sz="1400" dirty="0">
                          <a:solidFill>
                            <a:schemeClr val="tx1"/>
                          </a:solidFill>
                        </a:rPr>
                        <a:t> ІІ категорії »</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uk-UA" sz="1400" b="1" i="0" u="none" strike="noStrike" kern="1200" cap="none" spc="0" normalizeH="0" baseline="0" noProof="0" dirty="0">
                          <a:ln>
                            <a:noFill/>
                          </a:ln>
                          <a:solidFill>
                            <a:prstClr val="black"/>
                          </a:solidFill>
                          <a:effectLst/>
                          <a:uLnTx/>
                          <a:uFillTx/>
                          <a:latin typeface="+mn-lt"/>
                          <a:ea typeface="+mn-ea"/>
                          <a:cs typeface="+mn-cs"/>
                        </a:rPr>
                        <a:t>Кваліфікаційна категорія</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uk-UA" sz="1400" b="1" i="0" u="none" strike="noStrike" kern="1200" cap="none" spc="0" normalizeH="0" baseline="0" noProof="0" dirty="0">
                          <a:ln>
                            <a:noFill/>
                          </a:ln>
                          <a:solidFill>
                            <a:prstClr val="black"/>
                          </a:solidFill>
                          <a:effectLst/>
                          <a:uLnTx/>
                          <a:uFillTx/>
                          <a:latin typeface="+mn-lt"/>
                          <a:ea typeface="+mn-ea"/>
                          <a:cs typeface="+mn-cs"/>
                        </a:rPr>
                        <a:t>« спеціаліст         І категорії »</a:t>
                      </a:r>
                    </a:p>
                    <a:p>
                      <a:endParaRPr lang="uk-UA"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1" i="0" u="none" strike="noStrike" kern="1200" cap="none" spc="0" normalizeH="0" baseline="0" noProof="0" dirty="0">
                          <a:ln>
                            <a:noFill/>
                          </a:ln>
                          <a:solidFill>
                            <a:prstClr val="black"/>
                          </a:solidFill>
                          <a:effectLst/>
                          <a:uLnTx/>
                          <a:uFillTx/>
                          <a:latin typeface="+mn-lt"/>
                          <a:ea typeface="+mn-ea"/>
                          <a:cs typeface="+mn-cs"/>
                        </a:rPr>
                        <a:t>Кваліфікаційна категорія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uk-UA" sz="1400" b="1" i="0" u="none" strike="noStrike" kern="1200" cap="none" spc="0" normalizeH="0" baseline="0" noProof="0" dirty="0">
                          <a:ln>
                            <a:noFill/>
                          </a:ln>
                          <a:solidFill>
                            <a:prstClr val="black"/>
                          </a:solidFill>
                          <a:effectLst/>
                          <a:uLnTx/>
                          <a:uFillTx/>
                          <a:latin typeface="+mn-lt"/>
                          <a:ea typeface="+mn-ea"/>
                          <a:cs typeface="+mn-cs"/>
                        </a:rPr>
                        <a:t>« спеціаліст вищої категорії»</a:t>
                      </a:r>
                    </a:p>
                    <a:p>
                      <a:endParaRPr lang="uk-UA"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1400" dirty="0">
                          <a:solidFill>
                            <a:schemeClr val="tx1"/>
                          </a:solidFill>
                        </a:rPr>
                        <a:t>Педагогічне звання</a:t>
                      </a:r>
                    </a:p>
                    <a:p>
                      <a:pPr algn="ctr"/>
                      <a:r>
                        <a:rPr lang="uk-UA" sz="1400" dirty="0">
                          <a:solidFill>
                            <a:schemeClr val="tx1"/>
                          </a:solidFill>
                        </a:rPr>
                        <a:t>« старший учитель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1400" dirty="0">
                          <a:solidFill>
                            <a:schemeClr val="tx1"/>
                          </a:solidFill>
                        </a:rPr>
                        <a:t>Педагогічне звання</a:t>
                      </a:r>
                    </a:p>
                    <a:p>
                      <a:pPr algn="ctr"/>
                      <a:r>
                        <a:rPr lang="uk-UA" sz="1400" dirty="0">
                          <a:solidFill>
                            <a:schemeClr val="tx1"/>
                          </a:solidFill>
                        </a:rPr>
                        <a:t> « учитель-методист »</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3452928725"/>
                  </a:ext>
                </a:extLst>
              </a:tr>
              <a:tr h="648072">
                <a:tc>
                  <a:txBody>
                    <a:bodyPr/>
                    <a:lstStyle/>
                    <a:p>
                      <a:r>
                        <a:rPr lang="uk-UA" b="1" dirty="0"/>
                        <a:t>2022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endParaRPr lang="uk-UA"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1983806081"/>
                  </a:ext>
                </a:extLst>
              </a:tr>
              <a:tr h="648072">
                <a:tc>
                  <a:txBody>
                    <a:bodyPr/>
                    <a:lstStyle/>
                    <a:p>
                      <a:r>
                        <a:rPr lang="uk-UA" b="1" dirty="0"/>
                        <a:t>2023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a:t> 38</a:t>
                      </a:r>
                      <a:endParaRPr lang="uk-UA"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1630580054"/>
                  </a:ext>
                </a:extLst>
              </a:tr>
              <a:tr h="648072">
                <a:tc>
                  <a:txBody>
                    <a:bodyPr/>
                    <a:lstStyle/>
                    <a:p>
                      <a:r>
                        <a:rPr lang="uk-UA" b="1" dirty="0"/>
                        <a:t>2024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2636681236"/>
                  </a:ext>
                </a:extLst>
              </a:tr>
              <a:tr h="0">
                <a:tc>
                  <a:txBody>
                    <a:bodyPr/>
                    <a:lstStyle/>
                    <a:p>
                      <a:r>
                        <a:rPr lang="uk-UA" b="1" dirty="0"/>
                        <a:t>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endParaRPr lang="uk-UA" sz="2400" b="1" dirty="0"/>
                    </a:p>
                    <a:p>
                      <a:pPr algn="ctr"/>
                      <a:r>
                        <a:rPr lang="uk-UA" sz="2400" b="1" dirty="0"/>
                        <a:t>62</a:t>
                      </a:r>
                    </a:p>
                    <a:p>
                      <a:pPr algn="ctr"/>
                      <a:endParaRPr lang="uk-UA"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3992025438"/>
                  </a:ext>
                </a:extLst>
              </a:tr>
              <a:tr h="0">
                <a:tc>
                  <a:txBody>
                    <a:bodyPr/>
                    <a:lstStyle/>
                    <a:p>
                      <a:r>
                        <a:rPr lang="uk-UA" b="1" dirty="0"/>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endParaRPr lang="uk-UA" sz="2400" b="1" dirty="0"/>
                    </a:p>
                    <a:p>
                      <a:pPr algn="ctr"/>
                      <a:r>
                        <a:rPr lang="uk-UA" sz="2400" b="1" dirty="0"/>
                        <a:t>72</a:t>
                      </a:r>
                    </a:p>
                    <a:p>
                      <a:pPr algn="ctr"/>
                      <a:endParaRPr lang="uk-UA"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236271056"/>
                  </a:ext>
                </a:extLst>
              </a:tr>
              <a:tr h="228600">
                <a:tc>
                  <a:txBody>
                    <a:bodyPr/>
                    <a:lstStyle/>
                    <a:p>
                      <a:r>
                        <a:rPr lang="uk-UA" b="1" dirty="0"/>
                        <a:t>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tc>
                  <a:txBody>
                    <a:bodyPr/>
                    <a:lstStyle/>
                    <a:p>
                      <a:pPr algn="ctr"/>
                      <a:r>
                        <a:rPr lang="uk-UA" sz="2400" b="1"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DE1"/>
                    </a:solidFill>
                  </a:tcPr>
                </a:tc>
                <a:extLst>
                  <a:ext uri="{0D108BD9-81ED-4DB2-BD59-A6C34878D82A}">
                    <a16:rowId xmlns:a16="http://schemas.microsoft.com/office/drawing/2014/main" val="2459117912"/>
                  </a:ext>
                </a:extLst>
              </a:tr>
            </a:tbl>
          </a:graphicData>
        </a:graphic>
      </p:graphicFrame>
    </p:spTree>
    <p:extLst>
      <p:ext uri="{BB962C8B-B14F-4D97-AF65-F5344CB8AC3E}">
        <p14:creationId xmlns:p14="http://schemas.microsoft.com/office/powerpoint/2010/main" val="3396555631"/>
      </p:ext>
    </p:extLst>
  </p:cSld>
  <p:clrMapOvr>
    <a:masterClrMapping/>
  </p:clrMapOvr>
  <p:transition>
    <p:pull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37FCD-1A4D-C141-DF12-BFB4BBBAC5B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D73BE32E-7BCE-BAEC-B984-D4C6E0504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5363"/>
            <a:ext cx="9144000" cy="117566"/>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16352462-49E5-A71D-53C0-039FC561A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0" y="1904146"/>
            <a:ext cx="8942840" cy="4204988"/>
          </a:xfrm>
          <a:prstGeom prst="rect">
            <a:avLst/>
          </a:prstGeom>
        </p:spPr>
      </p:pic>
      <p:sp>
        <p:nvSpPr>
          <p:cNvPr id="4" name="TextBox 3">
            <a:extLst>
              <a:ext uri="{FF2B5EF4-FFF2-40B4-BE49-F238E27FC236}">
                <a16:creationId xmlns:a16="http://schemas.microsoft.com/office/drawing/2014/main" id="{FD64DE7D-232F-7DBE-3CD0-BFA333752EAA}"/>
              </a:ext>
            </a:extLst>
          </p:cNvPr>
          <p:cNvSpPr txBox="1"/>
          <p:nvPr/>
        </p:nvSpPr>
        <p:spPr>
          <a:xfrm>
            <a:off x="2772739" y="1136568"/>
            <a:ext cx="4569143" cy="483017"/>
          </a:xfrm>
          <a:prstGeom prst="rect">
            <a:avLst/>
          </a:prstGeom>
          <a:noFill/>
        </p:spPr>
        <p:txBody>
          <a:bodyPr wrap="square">
            <a:spAutoFit/>
          </a:bodyPr>
          <a:lstStyle/>
          <a:p>
            <a:pPr marL="10001" marR="46673" indent="337185" algn="just">
              <a:lnSpc>
                <a:spcPct val="115000"/>
              </a:lnSpc>
              <a:spcAft>
                <a:spcPts val="195"/>
              </a:spcAft>
            </a:pPr>
            <a:r>
              <a:rPr lang="uk-UA" sz="2400" b="1" dirty="0">
                <a:solidFill>
                  <a:srgbClr val="000000"/>
                </a:solidFill>
                <a:latin typeface="Times New Roman" panose="02020603050405020304" pitchFamily="18" charset="0"/>
                <a:ea typeface="Times New Roman" panose="02020603050405020304" pitchFamily="18" charset="0"/>
              </a:rPr>
              <a:t>ЦІННОСТІ   ЛІЦЕЮ: </a:t>
            </a:r>
            <a:endParaRPr lang="uk-UA" sz="2400" dirty="0">
              <a:solidFill>
                <a:srgbClr val="000000"/>
              </a:solidFill>
              <a:latin typeface="Times New Roman" panose="02020603050405020304" pitchFamily="18" charset="0"/>
              <a:ea typeface="Times New Roman" panose="02020603050405020304" pitchFamily="18" charset="0"/>
            </a:endParaRPr>
          </a:p>
        </p:txBody>
      </p:sp>
      <p:pic>
        <p:nvPicPr>
          <p:cNvPr id="2" name="Рисунок 1">
            <a:extLst>
              <a:ext uri="{FF2B5EF4-FFF2-40B4-BE49-F238E27FC236}">
                <a16:creationId xmlns:a16="http://schemas.microsoft.com/office/drawing/2014/main" id="{F8C84B6C-8291-46F9-BBB3-E848138238D8}"/>
              </a:ext>
            </a:extLst>
          </p:cNvPr>
          <p:cNvPicPr>
            <a:picLocks noChangeAspect="1"/>
          </p:cNvPicPr>
          <p:nvPr/>
        </p:nvPicPr>
        <p:blipFill rotWithShape="1">
          <a:blip r:embed="rId4"/>
          <a:srcRect l="9045" t="3775" r="9023"/>
          <a:stretch/>
        </p:blipFill>
        <p:spPr>
          <a:xfrm>
            <a:off x="20618" y="79266"/>
            <a:ext cx="1838857" cy="1736705"/>
          </a:xfrm>
          <a:prstGeom prst="rect">
            <a:avLst/>
          </a:prstGeom>
        </p:spPr>
      </p:pic>
    </p:spTree>
    <p:extLst>
      <p:ext uri="{BB962C8B-B14F-4D97-AF65-F5344CB8AC3E}">
        <p14:creationId xmlns:p14="http://schemas.microsoft.com/office/powerpoint/2010/main" val="263428246"/>
      </p:ext>
    </p:extLst>
  </p:cSld>
  <p:clrMapOvr>
    <a:masterClrMapping/>
  </p:clrMapOvr>
  <p:transition>
    <p:pull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D704F-D116-0A16-58B4-ECCDB79BABD9}"/>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27F55737-2AA0-61C2-3D7C-DA6048879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9379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14020B-7DFA-1696-4BEF-65352BE4AFBA}"/>
              </a:ext>
            </a:extLst>
          </p:cNvPr>
          <p:cNvSpPr txBox="1"/>
          <p:nvPr/>
        </p:nvSpPr>
        <p:spPr>
          <a:xfrm>
            <a:off x="971600" y="1484784"/>
            <a:ext cx="6480720" cy="4680384"/>
          </a:xfrm>
          <a:prstGeom prst="rect">
            <a:avLst/>
          </a:prstGeom>
          <a:noFill/>
        </p:spPr>
        <p:txBody>
          <a:bodyPr wrap="square">
            <a:spAutoFit/>
          </a:bodyPr>
          <a:lstStyle/>
          <a:p>
            <a:pPr marL="8573" indent="242888" algn="just">
              <a:lnSpc>
                <a:spcPct val="115000"/>
              </a:lnSpc>
              <a:spcAft>
                <a:spcPts val="195"/>
              </a:spcAft>
            </a:pPr>
            <a:r>
              <a:rPr lang="uk-UA" b="1" dirty="0">
                <a:solidFill>
                  <a:srgbClr val="000000"/>
                </a:solidFill>
                <a:latin typeface="Times New Roman" panose="02020603050405020304" pitchFamily="18" charset="0"/>
                <a:ea typeface="Times New Roman" panose="02020603050405020304" pitchFamily="18" charset="0"/>
              </a:rPr>
              <a:t>МІСІЯ ЛІЦЕЮ:</a:t>
            </a:r>
            <a:r>
              <a:rPr lang="uk-UA" dirty="0">
                <a:solidFill>
                  <a:srgbClr val="000000"/>
                </a:solidFill>
                <a:latin typeface="Times New Roman" panose="02020603050405020304" pitchFamily="18" charset="0"/>
                <a:ea typeface="Times New Roman" panose="02020603050405020304" pitchFamily="18" charset="0"/>
              </a:rPr>
              <a:t> </a:t>
            </a:r>
          </a:p>
          <a:p>
            <a:pPr marL="265748" indent="-257175" algn="just">
              <a:lnSpc>
                <a:spcPct val="115000"/>
              </a:lnSpc>
              <a:spcAft>
                <a:spcPts val="195"/>
              </a:spcAft>
              <a:buFont typeface="Arial" panose="020B0604020202020204" pitchFamily="34" charset="0"/>
              <a:buChar char="•"/>
            </a:pPr>
            <a:r>
              <a:rPr lang="uk-UA" dirty="0">
                <a:solidFill>
                  <a:srgbClr val="000000"/>
                </a:solidFill>
                <a:latin typeface="Times New Roman" panose="02020603050405020304" pitchFamily="18" charset="0"/>
                <a:ea typeface="Times New Roman" panose="02020603050405020304" pitchFamily="18" charset="0"/>
              </a:rPr>
              <a:t>створення доступного і безпечного освітнього середовища, </a:t>
            </a:r>
          </a:p>
          <a:p>
            <a:pPr marL="265748" indent="-257175" algn="just">
              <a:lnSpc>
                <a:spcPct val="115000"/>
              </a:lnSpc>
              <a:spcAft>
                <a:spcPts val="195"/>
              </a:spcAft>
              <a:buFont typeface="Arial" panose="020B0604020202020204" pitchFamily="34" charset="0"/>
              <a:buChar char="•"/>
            </a:pPr>
            <a:r>
              <a:rPr lang="uk-UA" dirty="0">
                <a:solidFill>
                  <a:srgbClr val="000000"/>
                </a:solidFill>
                <a:latin typeface="Times New Roman" panose="02020603050405020304" pitchFamily="18" charset="0"/>
                <a:ea typeface="Times New Roman" panose="02020603050405020304" pitchFamily="18" charset="0"/>
              </a:rPr>
              <a:t>забезпечення якісної  початкової та повної загальної середньої освіти для формування всебічно гармонійно розвиненої, здорової, конкурентоспроможної особистості </a:t>
            </a:r>
          </a:p>
          <a:p>
            <a:pPr marL="265748" indent="-257175" algn="just">
              <a:lnSpc>
                <a:spcPct val="115000"/>
              </a:lnSpc>
              <a:spcAft>
                <a:spcPts val="195"/>
              </a:spcAft>
              <a:buFont typeface="Arial" panose="020B0604020202020204" pitchFamily="34" charset="0"/>
              <a:buChar char="•"/>
            </a:pPr>
            <a:r>
              <a:rPr lang="uk-UA" dirty="0">
                <a:solidFill>
                  <a:srgbClr val="000000"/>
                </a:solidFill>
                <a:latin typeface="Times New Roman" panose="02020603050405020304" pitchFamily="18" charset="0"/>
                <a:ea typeface="Times New Roman" panose="02020603050405020304" pitchFamily="18" charset="0"/>
              </a:rPr>
              <a:t>Запровадження якісної профільної освіти</a:t>
            </a:r>
          </a:p>
          <a:p>
            <a:pPr marL="265748" indent="-257175" algn="just">
              <a:lnSpc>
                <a:spcPct val="115000"/>
              </a:lnSpc>
              <a:spcAft>
                <a:spcPts val="195"/>
              </a:spcAft>
              <a:buFont typeface="Arial" panose="020B0604020202020204" pitchFamily="34" charset="0"/>
              <a:buChar char="•"/>
            </a:pPr>
            <a:r>
              <a:rPr lang="uk-UA" dirty="0">
                <a:solidFill>
                  <a:srgbClr val="000000"/>
                </a:solidFill>
                <a:latin typeface="Times New Roman" panose="02020603050405020304" pitchFamily="18" charset="0"/>
                <a:ea typeface="Times New Roman" panose="02020603050405020304" pitchFamily="18" charset="0"/>
              </a:rPr>
              <a:t>виховання здобувача освіти, здатного впливати на свою особистісну освітню траєкторію </a:t>
            </a:r>
          </a:p>
          <a:p>
            <a:pPr marL="265748" indent="-257175" algn="just">
              <a:lnSpc>
                <a:spcPct val="115000"/>
              </a:lnSpc>
              <a:spcAft>
                <a:spcPts val="195"/>
              </a:spcAft>
              <a:buFont typeface="Arial" panose="020B0604020202020204" pitchFamily="34" charset="0"/>
              <a:buChar char="•"/>
            </a:pPr>
            <a:r>
              <a:rPr lang="uk-UA" dirty="0">
                <a:solidFill>
                  <a:srgbClr val="000000"/>
                </a:solidFill>
                <a:latin typeface="Times New Roman" panose="02020603050405020304" pitchFamily="18" charset="0"/>
                <a:ea typeface="Times New Roman" panose="02020603050405020304" pitchFamily="18" charset="0"/>
              </a:rPr>
              <a:t>удосконалення</a:t>
            </a:r>
            <a:r>
              <a:rPr lang="uk-UA" spc="4"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професійної майстерності, розвитку творчої ініціативи педагогів            в умовах</a:t>
            </a:r>
            <a:r>
              <a:rPr lang="uk-UA" spc="4"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розбудови</a:t>
            </a:r>
            <a:r>
              <a:rPr lang="uk-UA" spc="-15"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нової</a:t>
            </a:r>
            <a:r>
              <a:rPr lang="uk-UA" spc="4"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української</a:t>
            </a:r>
            <a:r>
              <a:rPr lang="uk-UA" spc="4" dirty="0">
                <a:solidFill>
                  <a:srgbClr val="000000"/>
                </a:solidFill>
                <a:latin typeface="Times New Roman" panose="02020603050405020304" pitchFamily="18" charset="0"/>
                <a:ea typeface="Times New Roman" panose="02020603050405020304" pitchFamily="18" charset="0"/>
              </a:rPr>
              <a:t> </a:t>
            </a:r>
            <a:r>
              <a:rPr lang="uk-UA" dirty="0">
                <a:solidFill>
                  <a:srgbClr val="000000"/>
                </a:solidFill>
                <a:latin typeface="Times New Roman" panose="02020603050405020304" pitchFamily="18" charset="0"/>
                <a:ea typeface="Times New Roman" panose="02020603050405020304" pitchFamily="18" charset="0"/>
              </a:rPr>
              <a:t>школи. </a:t>
            </a:r>
          </a:p>
          <a:p>
            <a:pPr marL="265748" indent="-257175" algn="just">
              <a:lnSpc>
                <a:spcPct val="115000"/>
              </a:lnSpc>
              <a:spcAft>
                <a:spcPts val="195"/>
              </a:spcAft>
              <a:buFont typeface="Arial" panose="020B0604020202020204" pitchFamily="34" charset="0"/>
              <a:buChar char="•"/>
            </a:pPr>
            <a:r>
              <a:rPr lang="uk-UA" b="1" dirty="0">
                <a:solidFill>
                  <a:srgbClr val="7030A0"/>
                </a:solidFill>
                <a:latin typeface="Times New Roman" panose="02020603050405020304" pitchFamily="18" charset="0"/>
                <a:ea typeface="Times New Roman" panose="02020603050405020304" pitchFamily="18" charset="0"/>
              </a:rPr>
              <a:t>Заклад прагне максимально адаптуватися до здобувачів освіти з їхніми індивідуальними й творчими уподобаннями та здібностями.</a:t>
            </a:r>
          </a:p>
        </p:txBody>
      </p:sp>
      <p:pic>
        <p:nvPicPr>
          <p:cNvPr id="6" name="Рисунок 5">
            <a:extLst>
              <a:ext uri="{FF2B5EF4-FFF2-40B4-BE49-F238E27FC236}">
                <a16:creationId xmlns:a16="http://schemas.microsoft.com/office/drawing/2014/main" id="{A1A761E8-04E5-4700-9A21-BCDCAAC63000}"/>
              </a:ext>
            </a:extLst>
          </p:cNvPr>
          <p:cNvPicPr>
            <a:picLocks noChangeAspect="1"/>
          </p:cNvPicPr>
          <p:nvPr/>
        </p:nvPicPr>
        <p:blipFill rotWithShape="1">
          <a:blip r:embed="rId3"/>
          <a:srcRect l="9045" t="3775" r="9023"/>
          <a:stretch/>
        </p:blipFill>
        <p:spPr>
          <a:xfrm>
            <a:off x="68630" y="35528"/>
            <a:ext cx="1391931" cy="1314607"/>
          </a:xfrm>
          <a:prstGeom prst="rect">
            <a:avLst/>
          </a:prstGeom>
        </p:spPr>
      </p:pic>
    </p:spTree>
    <p:extLst>
      <p:ext uri="{BB962C8B-B14F-4D97-AF65-F5344CB8AC3E}">
        <p14:creationId xmlns:p14="http://schemas.microsoft.com/office/powerpoint/2010/main" val="3338667563"/>
      </p:ext>
    </p:extLst>
  </p:cSld>
  <p:clrMapOvr>
    <a:masterClrMapping/>
  </p:clrMapOvr>
  <p:transition>
    <p:pull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4432-7132-6DED-F488-091BF62736A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ADB22DFE-880B-CF17-0874-73D51668FC82}"/>
              </a:ext>
            </a:extLst>
          </p:cNvPr>
          <p:cNvPicPr>
            <a:picLocks noChangeAspect="1"/>
          </p:cNvPicPr>
          <p:nvPr/>
        </p:nvPicPr>
        <p:blipFill>
          <a:blip r:embed="rId2">
            <a:extLst>
              <a:ext uri="{28A0092B-C50C-407E-A947-70E740481C1C}">
                <a14:useLocalDpi xmlns:a14="http://schemas.microsoft.com/office/drawing/2010/main" val="0"/>
              </a:ext>
            </a:extLst>
          </a:blip>
          <a:srcRect l="3430" t="19778" r="3816" b="14000"/>
          <a:stretch/>
        </p:blipFill>
        <p:spPr>
          <a:xfrm>
            <a:off x="4407780" y="214247"/>
            <a:ext cx="4578751" cy="2592941"/>
          </a:xfrm>
          <a:prstGeom prst="rect">
            <a:avLst/>
          </a:prstGeom>
        </p:spPr>
      </p:pic>
      <p:sp>
        <p:nvSpPr>
          <p:cNvPr id="5" name="TextBox 4">
            <a:extLst>
              <a:ext uri="{FF2B5EF4-FFF2-40B4-BE49-F238E27FC236}">
                <a16:creationId xmlns:a16="http://schemas.microsoft.com/office/drawing/2014/main" id="{A3088D8C-AA05-CA82-C081-D4140BB7821C}"/>
              </a:ext>
            </a:extLst>
          </p:cNvPr>
          <p:cNvSpPr txBox="1"/>
          <p:nvPr/>
        </p:nvSpPr>
        <p:spPr>
          <a:xfrm>
            <a:off x="157469" y="1795189"/>
            <a:ext cx="4142523" cy="2895473"/>
          </a:xfrm>
          <a:prstGeom prst="rect">
            <a:avLst/>
          </a:prstGeom>
          <a:noFill/>
        </p:spPr>
        <p:txBody>
          <a:bodyPr wrap="square">
            <a:spAutoFit/>
          </a:bodyPr>
          <a:lstStyle/>
          <a:p>
            <a:pPr marL="8573" indent="242888" algn="just">
              <a:lnSpc>
                <a:spcPct val="115000"/>
              </a:lnSpc>
              <a:spcAft>
                <a:spcPts val="195"/>
              </a:spcAft>
            </a:pPr>
            <a:r>
              <a:rPr lang="uk-UA" sz="2000" b="1" dirty="0">
                <a:solidFill>
                  <a:srgbClr val="000000"/>
                </a:solidFill>
                <a:latin typeface="Times New Roman" panose="02020603050405020304" pitchFamily="18" charset="0"/>
                <a:ea typeface="Times New Roman" panose="02020603050405020304" pitchFamily="18" charset="0"/>
              </a:rPr>
              <a:t>Стратегічна мета:</a:t>
            </a:r>
            <a:r>
              <a:rPr lang="uk-UA" sz="2000" dirty="0">
                <a:solidFill>
                  <a:srgbClr val="000000"/>
                </a:solidFill>
                <a:latin typeface="Times New Roman" panose="02020603050405020304" pitchFamily="18" charset="0"/>
                <a:ea typeface="Times New Roman" panose="02020603050405020304" pitchFamily="18" charset="0"/>
              </a:rPr>
              <a:t> Створення середовища, яке б сприяло формуванню, повноцінного інтелектуального, творчого, морального, фізичного розвитку </a:t>
            </a:r>
            <a:r>
              <a:rPr lang="uk-UA" sz="2000" dirty="0">
                <a:solidFill>
                  <a:srgbClr val="FF0000"/>
                </a:solidFill>
                <a:latin typeface="Times New Roman" panose="02020603050405020304" pitchFamily="18" charset="0"/>
                <a:ea typeface="Times New Roman" panose="02020603050405020304" pitchFamily="18" charset="0"/>
              </a:rPr>
              <a:t>випускника ліцею, спроможного реалізувати власний позитивний потенціал.</a:t>
            </a:r>
          </a:p>
        </p:txBody>
      </p:sp>
      <p:sp>
        <p:nvSpPr>
          <p:cNvPr id="6" name="TextBox 5">
            <a:extLst>
              <a:ext uri="{FF2B5EF4-FFF2-40B4-BE49-F238E27FC236}">
                <a16:creationId xmlns:a16="http://schemas.microsoft.com/office/drawing/2014/main" id="{852A1DE9-99FE-5DB3-7D3C-D8520D82C2C9}"/>
              </a:ext>
            </a:extLst>
          </p:cNvPr>
          <p:cNvSpPr txBox="1"/>
          <p:nvPr/>
        </p:nvSpPr>
        <p:spPr>
          <a:xfrm>
            <a:off x="4844010" y="4614788"/>
            <a:ext cx="4299990" cy="1859292"/>
          </a:xfrm>
          <a:prstGeom prst="rect">
            <a:avLst/>
          </a:prstGeom>
          <a:noFill/>
        </p:spPr>
        <p:txBody>
          <a:bodyPr wrap="square">
            <a:spAutoFit/>
          </a:bodyPr>
          <a:lstStyle/>
          <a:p>
            <a:pPr marL="14764" indent="-4763">
              <a:lnSpc>
                <a:spcPct val="115000"/>
              </a:lnSpc>
              <a:spcAft>
                <a:spcPts val="195"/>
              </a:spcAft>
            </a:pPr>
            <a:r>
              <a:rPr lang="uk-UA" sz="1350" b="1" dirty="0">
                <a:solidFill>
                  <a:srgbClr val="000000"/>
                </a:solidFill>
                <a:latin typeface="Times New Roman" panose="02020603050405020304" pitchFamily="18" charset="0"/>
                <a:ea typeface="Times New Roman" panose="02020603050405020304" pitchFamily="18" charset="0"/>
              </a:rPr>
              <a:t> </a:t>
            </a:r>
            <a:r>
              <a:rPr lang="uk-UA" sz="2000" b="1" dirty="0">
                <a:solidFill>
                  <a:srgbClr val="000000"/>
                </a:solidFill>
                <a:latin typeface="Times New Roman" panose="02020603050405020304" pitchFamily="18" charset="0"/>
                <a:ea typeface="Times New Roman" panose="02020603050405020304" pitchFamily="18" charset="0"/>
              </a:rPr>
              <a:t>ВІЗІЯ закладу:</a:t>
            </a:r>
            <a:r>
              <a:rPr lang="uk-UA" sz="2000" dirty="0">
                <a:solidFill>
                  <a:srgbClr val="0000FF"/>
                </a:solidFill>
                <a:latin typeface="Times New Roman" panose="02020603050405020304" pitchFamily="18" charset="0"/>
                <a:ea typeface="Arial" panose="020B0604020202020204" pitchFamily="34" charset="0"/>
              </a:rPr>
              <a:t> </a:t>
            </a:r>
            <a:r>
              <a:rPr lang="uk-UA" sz="2000" dirty="0">
                <a:solidFill>
                  <a:srgbClr val="000000"/>
                </a:solidFill>
                <a:latin typeface="Times New Roman" panose="02020603050405020304" pitchFamily="18" charset="0"/>
                <a:ea typeface="Times New Roman" panose="02020603050405020304" pitchFamily="18" charset="0"/>
              </a:rPr>
              <a:t> </a:t>
            </a:r>
          </a:p>
          <a:p>
            <a:pPr marL="8573" indent="-4763" algn="just">
              <a:lnSpc>
                <a:spcPct val="115000"/>
              </a:lnSpc>
              <a:spcAft>
                <a:spcPts val="195"/>
              </a:spcAft>
            </a:pPr>
            <a:r>
              <a:rPr lang="uk-UA" sz="2000" dirty="0">
                <a:solidFill>
                  <a:srgbClr val="000000"/>
                </a:solidFill>
                <a:latin typeface="Times New Roman" panose="02020603050405020304" pitchFamily="18" charset="0"/>
                <a:ea typeface="Times New Roman" panose="02020603050405020304" pitchFamily="18" charset="0"/>
              </a:rPr>
              <a:t>  Наш заклад -  ліцей радості і можливостей  для дітей,  ліцей творчості для вчителів, ліцей спокою для батьків.</a:t>
            </a:r>
          </a:p>
        </p:txBody>
      </p:sp>
      <p:pic>
        <p:nvPicPr>
          <p:cNvPr id="10" name="Рисунок 9">
            <a:extLst>
              <a:ext uri="{FF2B5EF4-FFF2-40B4-BE49-F238E27FC236}">
                <a16:creationId xmlns:a16="http://schemas.microsoft.com/office/drawing/2014/main" id="{7147F6F5-DD31-1B54-DFD3-09241D5F9E82}"/>
              </a:ext>
            </a:extLst>
          </p:cNvPr>
          <p:cNvPicPr>
            <a:picLocks noChangeAspect="1"/>
          </p:cNvPicPr>
          <p:nvPr/>
        </p:nvPicPr>
        <p:blipFill>
          <a:blip r:embed="rId3">
            <a:extLst>
              <a:ext uri="{28A0092B-C50C-407E-A947-70E740481C1C}">
                <a14:useLocalDpi xmlns:a14="http://schemas.microsoft.com/office/drawing/2010/main" val="0"/>
              </a:ext>
            </a:extLst>
          </a:blip>
          <a:srcRect l="5403" t="33482" r="5764" b="23214"/>
          <a:stretch/>
        </p:blipFill>
        <p:spPr>
          <a:xfrm>
            <a:off x="175785" y="4839200"/>
            <a:ext cx="4569143" cy="1659061"/>
          </a:xfrm>
          <a:prstGeom prst="rect">
            <a:avLst/>
          </a:prstGeom>
        </p:spPr>
      </p:pic>
      <p:pic>
        <p:nvPicPr>
          <p:cNvPr id="9" name="Рисунок 8">
            <a:extLst>
              <a:ext uri="{FF2B5EF4-FFF2-40B4-BE49-F238E27FC236}">
                <a16:creationId xmlns:a16="http://schemas.microsoft.com/office/drawing/2014/main" id="{9D786062-895B-4073-B44A-B6310A862CD1}"/>
              </a:ext>
            </a:extLst>
          </p:cNvPr>
          <p:cNvPicPr>
            <a:picLocks noChangeAspect="1"/>
          </p:cNvPicPr>
          <p:nvPr/>
        </p:nvPicPr>
        <p:blipFill rotWithShape="1">
          <a:blip r:embed="rId4"/>
          <a:srcRect l="9045" t="3775" r="9023"/>
          <a:stretch/>
        </p:blipFill>
        <p:spPr>
          <a:xfrm>
            <a:off x="49681" y="58484"/>
            <a:ext cx="1838857" cy="1736705"/>
          </a:xfrm>
          <a:prstGeom prst="rect">
            <a:avLst/>
          </a:prstGeom>
        </p:spPr>
      </p:pic>
    </p:spTree>
    <p:extLst>
      <p:ext uri="{BB962C8B-B14F-4D97-AF65-F5344CB8AC3E}">
        <p14:creationId xmlns:p14="http://schemas.microsoft.com/office/powerpoint/2010/main" val="3590650185"/>
      </p:ext>
    </p:extLst>
  </p:cSld>
  <p:clrMapOvr>
    <a:masterClrMapping/>
  </p:clrMapOvr>
  <p:transition>
    <p:pull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15EB8DC-94BB-4A56-8124-786DE7C4869E}"/>
              </a:ext>
            </a:extLst>
          </p:cNvPr>
          <p:cNvSpPr/>
          <p:nvPr/>
        </p:nvSpPr>
        <p:spPr>
          <a:xfrm>
            <a:off x="-1188640" y="-38437"/>
            <a:ext cx="10225136" cy="6863417"/>
          </a:xfrm>
          <a:prstGeom prst="rect">
            <a:avLst/>
          </a:prstGeom>
        </p:spPr>
        <p:txBody>
          <a:bodyPr wrap="square">
            <a:spAutoFit/>
          </a:bodyPr>
          <a:lstStyle/>
          <a:p>
            <a:pPr marL="1714680" lvl="3" indent="-340560" algn="just">
              <a:buClr>
                <a:srgbClr val="031F43"/>
              </a:buClr>
              <a:buFont typeface="Wingdings" charset="2"/>
              <a:buChar char=""/>
            </a:pPr>
            <a:r>
              <a:rPr lang="uk-UA" sz="2200" b="1" spc="-1" dirty="0">
                <a:solidFill>
                  <a:srgbClr val="660033"/>
                </a:solidFill>
                <a:latin typeface="Candara"/>
                <a:ea typeface="DejaVu Sans"/>
              </a:rPr>
              <a:t>Підвищення професіоналізму вчителя, мотивація і стимулювання вчителів до самовдосконалення та участі в конкурсах професійної майстерності, сертифікації; підтримка нових ідей  стимулювання-заохочення тощо; інноваційна діяльність колективу</a:t>
            </a:r>
            <a:endParaRPr lang="uk-UA" sz="2200" b="1" spc="-1" dirty="0">
              <a:solidFill>
                <a:srgbClr val="660033"/>
              </a:solidFill>
              <a:latin typeface="Arial"/>
            </a:endParaRPr>
          </a:p>
          <a:p>
            <a:pPr marL="1714680" lvl="3" indent="-340560" algn="just">
              <a:buClr>
                <a:srgbClr val="031F43"/>
              </a:buClr>
              <a:buFont typeface="Wingdings" charset="2"/>
              <a:buChar char=""/>
            </a:pPr>
            <a:r>
              <a:rPr lang="uk-UA" sz="2200" b="1" spc="-1" dirty="0">
                <a:solidFill>
                  <a:srgbClr val="7030A0"/>
                </a:solidFill>
                <a:latin typeface="Candara"/>
                <a:ea typeface="DejaVu Sans"/>
              </a:rPr>
              <a:t>Удосконалення роботи з розвитку обдарувань учнів; забезпечення високої результативності участі учнів в  олімпіадах, інтелектуальних конкурсах і змаганнях; вихід на міжнародні </a:t>
            </a:r>
            <a:r>
              <a:rPr lang="uk-UA" sz="2200" b="1" spc="-1" dirty="0" err="1">
                <a:solidFill>
                  <a:srgbClr val="7030A0"/>
                </a:solidFill>
                <a:latin typeface="Candara"/>
                <a:ea typeface="DejaVu Sans"/>
              </a:rPr>
              <a:t>проєкти</a:t>
            </a:r>
            <a:r>
              <a:rPr lang="uk-UA" sz="2200" b="1" spc="-1" dirty="0">
                <a:solidFill>
                  <a:srgbClr val="7030A0"/>
                </a:solidFill>
                <a:latin typeface="Candara"/>
                <a:ea typeface="DejaVu Sans"/>
              </a:rPr>
              <a:t>; </a:t>
            </a:r>
            <a:endParaRPr lang="uk-UA" sz="2200" b="1" spc="-1" dirty="0">
              <a:solidFill>
                <a:srgbClr val="7030A0"/>
              </a:solidFill>
              <a:latin typeface="Arial"/>
            </a:endParaRPr>
          </a:p>
          <a:p>
            <a:pPr marL="1714680" lvl="3" indent="-340560" algn="just">
              <a:buClr>
                <a:srgbClr val="031F43"/>
              </a:buClr>
              <a:buFont typeface="Wingdings" charset="2"/>
              <a:buChar char=""/>
            </a:pPr>
            <a:r>
              <a:rPr lang="uk-UA" sz="2200" b="1" spc="-1" dirty="0">
                <a:solidFill>
                  <a:srgbClr val="996633"/>
                </a:solidFill>
                <a:latin typeface="Candara"/>
                <a:ea typeface="DejaVu Sans"/>
              </a:rPr>
              <a:t>Активізація учнівського самоврядування - створення молодіжної ради ;  простір без насильства і дискримінації;</a:t>
            </a:r>
          </a:p>
          <a:p>
            <a:pPr marL="1714680" lvl="3" indent="-340560" algn="just">
              <a:buClr>
                <a:srgbClr val="031F43"/>
              </a:buClr>
              <a:buFont typeface="Wingdings" charset="2"/>
              <a:buChar char=""/>
            </a:pPr>
            <a:r>
              <a:rPr lang="uk-UA" sz="2200" b="1" spc="-1" dirty="0">
                <a:solidFill>
                  <a:schemeClr val="accent2">
                    <a:lumMod val="75000"/>
                  </a:schemeClr>
                </a:solidFill>
                <a:latin typeface="Candara"/>
              </a:rPr>
              <a:t>Підвищення якості знань учнів (рівня навчальних досягнень), мотивації учнів до навчання, профільна підготовка і готовність до продовження освіти;</a:t>
            </a:r>
          </a:p>
          <a:p>
            <a:pPr marL="1714680" lvl="3" indent="-340560" algn="just">
              <a:buClr>
                <a:srgbClr val="031F43"/>
              </a:buClr>
              <a:buFont typeface="Wingdings" charset="2"/>
              <a:buChar char=""/>
            </a:pPr>
            <a:r>
              <a:rPr lang="uk-UA" sz="2200" b="1" spc="-1" dirty="0">
                <a:solidFill>
                  <a:srgbClr val="7030A0"/>
                </a:solidFill>
                <a:latin typeface="Candara"/>
              </a:rPr>
              <a:t>Забезпечення якісної профільної освіти; </a:t>
            </a:r>
          </a:p>
          <a:p>
            <a:pPr marL="1714680" lvl="3" indent="-340560" algn="just">
              <a:buClr>
                <a:srgbClr val="031F43"/>
              </a:buClr>
              <a:buFont typeface="Wingdings" charset="2"/>
              <a:buChar char=""/>
            </a:pPr>
            <a:r>
              <a:rPr lang="uk-UA" sz="2200" b="1" spc="-1" dirty="0">
                <a:solidFill>
                  <a:schemeClr val="accent2">
                    <a:lumMod val="75000"/>
                  </a:schemeClr>
                </a:solidFill>
                <a:latin typeface="Candara"/>
              </a:rPr>
              <a:t>Пошуки додаткових джерел фінансування ліцею, дозволених законодавством. Удосконалення матеріально-технічної бази:</a:t>
            </a:r>
          </a:p>
          <a:p>
            <a:pPr marL="1714680" lvl="3" indent="-340560" algn="just">
              <a:buClr>
                <a:srgbClr val="031F43"/>
              </a:buClr>
              <a:buFont typeface="Wingdings" charset="2"/>
              <a:buChar char=""/>
            </a:pPr>
            <a:r>
              <a:rPr lang="uk-UA" sz="2200" b="1" spc="-1" dirty="0">
                <a:solidFill>
                  <a:schemeClr val="accent2">
                    <a:lumMod val="75000"/>
                  </a:schemeClr>
                </a:solidFill>
                <a:latin typeface="Candara"/>
              </a:rPr>
              <a:t>(Музей-світлиця, сучасний медіа-простір (бібліотечний, інформаційний), обладнати  музичний кабінет, методичний кабінет для педагогів як центр професійного розвитку, джерела матеріального  заохочення працівників, учнів .</a:t>
            </a:r>
            <a:endParaRPr lang="uk-UA" sz="2200" b="1" spc="-1" dirty="0">
              <a:solidFill>
                <a:schemeClr val="accent2">
                  <a:lumMod val="75000"/>
                </a:schemeClr>
              </a:solidFill>
              <a:latin typeface="Arial"/>
            </a:endParaRPr>
          </a:p>
        </p:txBody>
      </p:sp>
    </p:spTree>
    <p:extLst>
      <p:ext uri="{BB962C8B-B14F-4D97-AF65-F5344CB8AC3E}">
        <p14:creationId xmlns:p14="http://schemas.microsoft.com/office/powerpoint/2010/main" val="1964528178"/>
      </p:ext>
    </p:extLst>
  </p:cSld>
  <p:clrMapOvr>
    <a:masterClrMapping/>
  </p:clrMapOvr>
  <p:transition>
    <p:pull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738C35B-3E21-47FF-92B9-006C460E8BBD}"/>
              </a:ext>
            </a:extLst>
          </p:cNvPr>
          <p:cNvSpPr/>
          <p:nvPr/>
        </p:nvSpPr>
        <p:spPr>
          <a:xfrm>
            <a:off x="467544" y="332656"/>
            <a:ext cx="6768752" cy="4401205"/>
          </a:xfrm>
          <a:prstGeom prst="rect">
            <a:avLst/>
          </a:prstGeom>
        </p:spPr>
        <p:txBody>
          <a:bodyPr wrap="square">
            <a:spAutoFit/>
          </a:bodyPr>
          <a:lstStyle/>
          <a:p>
            <a:pPr algn="ctr" fontAlgn="base"/>
            <a:r>
              <a:rPr lang="uk-UA" sz="2000" b="1" dirty="0">
                <a:solidFill>
                  <a:schemeClr val="accent2">
                    <a:lumMod val="75000"/>
                  </a:schemeClr>
                </a:solidFill>
                <a:latin typeface="innerspace"/>
              </a:rPr>
              <a:t>З 2027 року в Україні розпочнеться реалізація реформи профільної середньої освіти.</a:t>
            </a:r>
          </a:p>
          <a:p>
            <a:pPr fontAlgn="base"/>
            <a:r>
              <a:rPr lang="uk-UA" sz="2000" dirty="0">
                <a:solidFill>
                  <a:srgbClr val="333333"/>
                </a:solidFill>
                <a:latin typeface="innerspace"/>
              </a:rPr>
              <a:t> </a:t>
            </a:r>
            <a:r>
              <a:rPr lang="uk-UA" sz="2000" b="1" dirty="0">
                <a:solidFill>
                  <a:schemeClr val="accent2">
                    <a:lumMod val="75000"/>
                  </a:schemeClr>
                </a:solidFill>
                <a:latin typeface="innerspace"/>
              </a:rPr>
              <a:t>Завдання ліцею  </a:t>
            </a:r>
            <a:r>
              <a:rPr lang="uk-UA" sz="2000" dirty="0">
                <a:solidFill>
                  <a:srgbClr val="333333"/>
                </a:solidFill>
                <a:latin typeface="innerspace"/>
              </a:rPr>
              <a:t>— забезпечити свободу вибору та наблизити профільну освіту до потреб кожного учня й учениці.</a:t>
            </a:r>
          </a:p>
          <a:p>
            <a:pPr fontAlgn="base"/>
            <a:r>
              <a:rPr lang="uk-UA" sz="2000" dirty="0">
                <a:solidFill>
                  <a:srgbClr val="333333"/>
                </a:solidFill>
                <a:latin typeface="innerspace"/>
              </a:rPr>
              <a:t> Старшокласники зможуть обирати профіль навчання, курси та навчальні предмети, ми забезпечимо проведення якісної профорієнтаційної роботи та врахуємо потреби учнівства в тих чи інших курсах і напрямках.</a:t>
            </a:r>
          </a:p>
          <a:p>
            <a:pPr fontAlgn="base"/>
            <a:r>
              <a:rPr lang="uk-UA" sz="2000" b="1" dirty="0">
                <a:solidFill>
                  <a:schemeClr val="accent2">
                    <a:lumMod val="75000"/>
                  </a:schemeClr>
                </a:solidFill>
                <a:latin typeface="innerspace"/>
              </a:rPr>
              <a:t>Важлива мета </a:t>
            </a:r>
            <a:r>
              <a:rPr lang="uk-UA" sz="2000" dirty="0">
                <a:solidFill>
                  <a:srgbClr val="333333"/>
                </a:solidFill>
                <a:latin typeface="innerspace"/>
              </a:rPr>
              <a:t>реформи профільної середньої освіти — змінити культуру взаємодії в освітньому середовищі для того, щоб там могли зростати вільнодумні люди, </a:t>
            </a:r>
            <a:br>
              <a:rPr lang="uk-UA" sz="2000" dirty="0">
                <a:solidFill>
                  <a:srgbClr val="333333"/>
                </a:solidFill>
                <a:latin typeface="innerspace"/>
              </a:rPr>
            </a:br>
            <a:r>
              <a:rPr lang="uk-UA" sz="2000" dirty="0">
                <a:solidFill>
                  <a:srgbClr val="333333"/>
                </a:solidFill>
                <a:latin typeface="innerspace"/>
              </a:rPr>
              <a:t>здатні пропонувати нові рішення для локальних і глобальних викликів.</a:t>
            </a:r>
          </a:p>
        </p:txBody>
      </p:sp>
      <p:pic>
        <p:nvPicPr>
          <p:cNvPr id="3" name="Рисунок 2">
            <a:extLst>
              <a:ext uri="{FF2B5EF4-FFF2-40B4-BE49-F238E27FC236}">
                <a16:creationId xmlns:a16="http://schemas.microsoft.com/office/drawing/2014/main" id="{D12E47F5-7D31-4469-AB47-ABE98997E020}"/>
              </a:ext>
            </a:extLst>
          </p:cNvPr>
          <p:cNvPicPr>
            <a:picLocks noChangeAspect="1"/>
          </p:cNvPicPr>
          <p:nvPr/>
        </p:nvPicPr>
        <p:blipFill rotWithShape="1">
          <a:blip r:embed="rId2"/>
          <a:srcRect l="9045" t="3775" r="9023"/>
          <a:stretch/>
        </p:blipFill>
        <p:spPr>
          <a:xfrm>
            <a:off x="7236296" y="0"/>
            <a:ext cx="1838857" cy="1736705"/>
          </a:xfrm>
          <a:prstGeom prst="rect">
            <a:avLst/>
          </a:prstGeom>
        </p:spPr>
      </p:pic>
      <p:sp>
        <p:nvSpPr>
          <p:cNvPr id="4" name="TextBox 3">
            <a:extLst>
              <a:ext uri="{FF2B5EF4-FFF2-40B4-BE49-F238E27FC236}">
                <a16:creationId xmlns:a16="http://schemas.microsoft.com/office/drawing/2014/main" id="{63F0AC70-C7EA-4917-AA00-400F8E1090BF}"/>
              </a:ext>
            </a:extLst>
          </p:cNvPr>
          <p:cNvSpPr txBox="1"/>
          <p:nvPr/>
        </p:nvSpPr>
        <p:spPr>
          <a:xfrm>
            <a:off x="-10234" y="6165304"/>
            <a:ext cx="9336210" cy="523220"/>
          </a:xfrm>
          <a:prstGeom prst="rect">
            <a:avLst/>
          </a:prstGeom>
          <a:noFill/>
        </p:spPr>
        <p:txBody>
          <a:bodyPr wrap="none" rtlCol="0">
            <a:spAutoFit/>
          </a:bodyPr>
          <a:lstStyle/>
          <a:p>
            <a:r>
              <a:rPr lang="uk-UA" sz="2800" b="1" dirty="0">
                <a:solidFill>
                  <a:srgbClr val="C00000"/>
                </a:solidFill>
              </a:rPr>
              <a:t>Стратегічна мета: Освіта -  має готувати до життя!!!</a:t>
            </a:r>
          </a:p>
        </p:txBody>
      </p:sp>
      <p:sp>
        <p:nvSpPr>
          <p:cNvPr id="5" name="Прямоугольник 4">
            <a:extLst>
              <a:ext uri="{FF2B5EF4-FFF2-40B4-BE49-F238E27FC236}">
                <a16:creationId xmlns:a16="http://schemas.microsoft.com/office/drawing/2014/main" id="{0F3318EA-D45E-47AA-A18E-94B786D2C427}"/>
              </a:ext>
            </a:extLst>
          </p:cNvPr>
          <p:cNvSpPr/>
          <p:nvPr/>
        </p:nvSpPr>
        <p:spPr>
          <a:xfrm>
            <a:off x="359532" y="5682070"/>
            <a:ext cx="8424935" cy="523220"/>
          </a:xfrm>
          <a:prstGeom prst="rect">
            <a:avLst/>
          </a:prstGeom>
        </p:spPr>
        <p:txBody>
          <a:bodyPr wrap="square">
            <a:spAutoFit/>
          </a:bodyPr>
          <a:lstStyle/>
          <a:p>
            <a:r>
              <a:rPr lang="uk-UA" b="1" dirty="0">
                <a:solidFill>
                  <a:srgbClr val="C00000"/>
                </a:solidFill>
              </a:rPr>
              <a:t>ВІЗІЯ АКАДЕМІЧНОГО ЛІЦЕЮ : </a:t>
            </a:r>
            <a:r>
              <a:rPr lang="uk-UA" sz="2800" b="1" dirty="0">
                <a:solidFill>
                  <a:srgbClr val="C00000"/>
                </a:solidFill>
              </a:rPr>
              <a:t>доступ до вищої освіти </a:t>
            </a:r>
          </a:p>
        </p:txBody>
      </p:sp>
      <p:sp>
        <p:nvSpPr>
          <p:cNvPr id="6" name="TextBox 5">
            <a:extLst>
              <a:ext uri="{FF2B5EF4-FFF2-40B4-BE49-F238E27FC236}">
                <a16:creationId xmlns:a16="http://schemas.microsoft.com/office/drawing/2014/main" id="{83D25111-F07F-44C2-B5DB-158EE435D2C9}"/>
              </a:ext>
            </a:extLst>
          </p:cNvPr>
          <p:cNvSpPr txBox="1"/>
          <p:nvPr/>
        </p:nvSpPr>
        <p:spPr>
          <a:xfrm>
            <a:off x="359532" y="4495570"/>
            <a:ext cx="8180573" cy="1754326"/>
          </a:xfrm>
          <a:prstGeom prst="rect">
            <a:avLst/>
          </a:prstGeom>
          <a:noFill/>
        </p:spPr>
        <p:txBody>
          <a:bodyPr wrap="none" rtlCol="0">
            <a:spAutoFit/>
          </a:bodyPr>
          <a:lstStyle/>
          <a:p>
            <a:r>
              <a:rPr lang="uk-UA" dirty="0">
                <a:solidFill>
                  <a:srgbClr val="C00000"/>
                </a:solidFill>
                <a:latin typeface="innerspace"/>
                <a:cs typeface="Angsana New" panose="020B0502040204020203" pitchFamily="18" charset="-34"/>
              </a:rPr>
              <a:t>Ризики:</a:t>
            </a:r>
          </a:p>
          <a:p>
            <a:pPr marL="285750" indent="-285750">
              <a:buFontTx/>
              <a:buChar char="-"/>
            </a:pPr>
            <a:r>
              <a:rPr lang="uk-UA" dirty="0">
                <a:solidFill>
                  <a:srgbClr val="333333"/>
                </a:solidFill>
                <a:latin typeface="innerspace"/>
                <a:cs typeface="Angsana New" panose="020B0502040204020203" pitchFamily="18" charset="-34"/>
              </a:rPr>
              <a:t>Якісний склад педагогів, володіння  найновітнішими цифровими технологіями</a:t>
            </a:r>
          </a:p>
          <a:p>
            <a:pPr marL="285750" indent="-285750">
              <a:buFontTx/>
              <a:buChar char="-"/>
            </a:pPr>
            <a:r>
              <a:rPr lang="uk-UA" dirty="0">
                <a:solidFill>
                  <a:srgbClr val="333333"/>
                </a:solidFill>
                <a:latin typeface="innerspace"/>
                <a:cs typeface="Angsana New" panose="020B0502040204020203" pitchFamily="18" charset="-34"/>
              </a:rPr>
              <a:t>Контингент учнів</a:t>
            </a:r>
          </a:p>
          <a:p>
            <a:pPr marL="285750" indent="-285750">
              <a:buFontTx/>
              <a:buChar char="-"/>
            </a:pPr>
            <a:r>
              <a:rPr lang="uk-UA" dirty="0">
                <a:solidFill>
                  <a:srgbClr val="333333"/>
                </a:solidFill>
                <a:latin typeface="innerspace"/>
                <a:cs typeface="Angsana New" panose="020B0502040204020203" pitchFamily="18" charset="-34"/>
              </a:rPr>
              <a:t>Матеріально-технічна база</a:t>
            </a:r>
          </a:p>
          <a:p>
            <a:pPr marL="285750" indent="-285750">
              <a:buFontTx/>
              <a:buChar char="-"/>
            </a:pPr>
            <a:endParaRPr lang="uk-UA" dirty="0">
              <a:solidFill>
                <a:srgbClr val="333333"/>
              </a:solidFill>
              <a:latin typeface="innerspace"/>
              <a:cs typeface="Angsana New" panose="020B0502040204020203" pitchFamily="18" charset="-34"/>
            </a:endParaRPr>
          </a:p>
          <a:p>
            <a:endParaRPr lang="uk-UA" dirty="0">
              <a:cs typeface="Angsana New" panose="020B0502040204020203" pitchFamily="18" charset="-34"/>
            </a:endParaRPr>
          </a:p>
        </p:txBody>
      </p:sp>
    </p:spTree>
    <p:extLst>
      <p:ext uri="{BB962C8B-B14F-4D97-AF65-F5344CB8AC3E}">
        <p14:creationId xmlns:p14="http://schemas.microsoft.com/office/powerpoint/2010/main" val="360696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820472" cy="449718"/>
          </a:xfrm>
        </p:spPr>
        <p:txBody>
          <a:bodyPr>
            <a:noAutofit/>
          </a:bodyPr>
          <a:lstStyle/>
          <a:p>
            <a:r>
              <a:rPr lang="uk-UA" sz="3200" b="1" dirty="0">
                <a:solidFill>
                  <a:srgbClr val="002060"/>
                </a:solidFill>
              </a:rPr>
              <a:t>      Підвищення кваліфікації при   КУ «ОАНО ООР» </a:t>
            </a:r>
            <a:r>
              <a:rPr lang="uk-UA" sz="2000" b="1" dirty="0">
                <a:solidFill>
                  <a:srgbClr val="002060"/>
                </a:solidFill>
              </a:rPr>
              <a:t>(201</a:t>
            </a:r>
            <a:r>
              <a:rPr lang="en-US" sz="2000" b="1" dirty="0">
                <a:solidFill>
                  <a:srgbClr val="002060"/>
                </a:solidFill>
              </a:rPr>
              <a:t>9</a:t>
            </a:r>
            <a:r>
              <a:rPr lang="uk-UA" sz="2000" b="1" dirty="0">
                <a:solidFill>
                  <a:srgbClr val="002060"/>
                </a:solidFill>
              </a:rPr>
              <a:t>-202</a:t>
            </a:r>
            <a:r>
              <a:rPr lang="en-US" sz="2000" b="1" dirty="0">
                <a:solidFill>
                  <a:srgbClr val="002060"/>
                </a:solidFill>
              </a:rPr>
              <a:t>4</a:t>
            </a:r>
            <a:r>
              <a:rPr lang="uk-UA" sz="2000" b="1" dirty="0">
                <a:solidFill>
                  <a:srgbClr val="002060"/>
                </a:solidFill>
              </a:rPr>
              <a:t> роки, загальна кількість 246 годин)</a:t>
            </a:r>
            <a:br>
              <a:rPr lang="uk-UA" sz="2000" b="1" dirty="0">
                <a:solidFill>
                  <a:srgbClr val="002060"/>
                </a:solidFill>
              </a:rPr>
            </a:br>
            <a:r>
              <a:rPr lang="uk-UA" sz="2000" b="1" dirty="0">
                <a:solidFill>
                  <a:schemeClr val="accent6">
                    <a:lumMod val="50000"/>
                  </a:schemeClr>
                </a:solidFill>
              </a:rPr>
              <a:t> </a:t>
            </a:r>
            <a:endParaRPr lang="ru-RU" sz="2000" dirty="0">
              <a:solidFill>
                <a:schemeClr val="accent6">
                  <a:lumMod val="50000"/>
                </a:schemeClr>
              </a:solidFill>
              <a:cs typeface="Angsana New" pitchFamily="18" charset="-34"/>
            </a:endParaRPr>
          </a:p>
        </p:txBody>
      </p:sp>
      <p:graphicFrame>
        <p:nvGraphicFramePr>
          <p:cNvPr id="3" name="Таблица 2">
            <a:extLst>
              <a:ext uri="{FF2B5EF4-FFF2-40B4-BE49-F238E27FC236}">
                <a16:creationId xmlns:a16="http://schemas.microsoft.com/office/drawing/2014/main" id="{919D16D0-01FA-31CB-7124-91BE751BE0DD}"/>
              </a:ext>
            </a:extLst>
          </p:cNvPr>
          <p:cNvGraphicFramePr>
            <a:graphicFrameLocks noGrp="1"/>
          </p:cNvGraphicFramePr>
          <p:nvPr>
            <p:extLst>
              <p:ext uri="{D42A27DB-BD31-4B8C-83A1-F6EECF244321}">
                <p14:modId xmlns:p14="http://schemas.microsoft.com/office/powerpoint/2010/main" val="1253433882"/>
              </p:ext>
            </p:extLst>
          </p:nvPr>
        </p:nvGraphicFramePr>
        <p:xfrm>
          <a:off x="0" y="1281985"/>
          <a:ext cx="9143998" cy="5963439"/>
        </p:xfrm>
        <a:graphic>
          <a:graphicData uri="http://schemas.openxmlformats.org/drawingml/2006/table">
            <a:tbl>
              <a:tblPr firstRow="1" firstCol="1" bandRow="1">
                <a:tableStyleId>{5C22544A-7EE6-4342-B048-85BDC9FD1C3A}</a:tableStyleId>
              </a:tblPr>
              <a:tblGrid>
                <a:gridCol w="801511">
                  <a:extLst>
                    <a:ext uri="{9D8B030D-6E8A-4147-A177-3AD203B41FA5}">
                      <a16:colId xmlns:a16="http://schemas.microsoft.com/office/drawing/2014/main" val="2081937253"/>
                    </a:ext>
                  </a:extLst>
                </a:gridCol>
                <a:gridCol w="7370889">
                  <a:extLst>
                    <a:ext uri="{9D8B030D-6E8A-4147-A177-3AD203B41FA5}">
                      <a16:colId xmlns:a16="http://schemas.microsoft.com/office/drawing/2014/main" val="772204657"/>
                    </a:ext>
                  </a:extLst>
                </a:gridCol>
                <a:gridCol w="971598">
                  <a:extLst>
                    <a:ext uri="{9D8B030D-6E8A-4147-A177-3AD203B41FA5}">
                      <a16:colId xmlns:a16="http://schemas.microsoft.com/office/drawing/2014/main" val="1664049739"/>
                    </a:ext>
                  </a:extLst>
                </a:gridCol>
              </a:tblGrid>
              <a:tr h="576064">
                <a:tc>
                  <a:txBody>
                    <a:bodyPr/>
                    <a:lstStyle/>
                    <a:p>
                      <a:pPr algn="ctr">
                        <a:lnSpc>
                          <a:spcPct val="107000"/>
                        </a:lnSpc>
                        <a:spcAft>
                          <a:spcPts val="800"/>
                        </a:spcAft>
                      </a:pPr>
                      <a:r>
                        <a:rPr lang="uk-UA" sz="2000" dirty="0">
                          <a:solidFill>
                            <a:schemeClr val="tx1"/>
                          </a:solidFill>
                          <a:effectLst/>
                        </a:rPr>
                        <a:t>Рік </a:t>
                      </a:r>
                      <a:endParaRPr lang="uk-U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2400" dirty="0">
                          <a:solidFill>
                            <a:schemeClr val="tx1"/>
                          </a:solidFill>
                          <a:effectLst/>
                        </a:rPr>
                        <a:t>Тема курсів</a:t>
                      </a:r>
                      <a:endParaRPr lang="uk-U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800" b="1" dirty="0">
                          <a:solidFill>
                            <a:schemeClr val="tx1"/>
                          </a:solidFill>
                          <a:effectLst/>
                        </a:rPr>
                        <a:t>К-сть годин</a:t>
                      </a:r>
                      <a:endParaRPr lang="uk-UA"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3317304708"/>
                  </a:ext>
                </a:extLst>
              </a:tr>
              <a:tr h="432048">
                <a:tc>
                  <a:txBody>
                    <a:bodyPr/>
                    <a:lstStyle/>
                    <a:p>
                      <a:pPr algn="ctr">
                        <a:lnSpc>
                          <a:spcPct val="107000"/>
                        </a:lnSpc>
                        <a:spcAft>
                          <a:spcPts val="800"/>
                        </a:spcAft>
                      </a:pPr>
                      <a:r>
                        <a:rPr lang="uk-UA" sz="2000" b="1" dirty="0">
                          <a:solidFill>
                            <a:schemeClr val="tx1"/>
                          </a:solidFill>
                          <a:effectLst/>
                        </a:rPr>
                        <a:t>2019 </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2000" b="1" dirty="0">
                          <a:solidFill>
                            <a:schemeClr val="tx1"/>
                          </a:solidFill>
                          <a:effectLst/>
                        </a:rPr>
                        <a:t>Історія: Україна і світ</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6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1329007487"/>
                  </a:ext>
                </a:extLst>
              </a:tr>
              <a:tr h="624921">
                <a:tc>
                  <a:txBody>
                    <a:bodyPr/>
                    <a:lstStyle/>
                    <a:p>
                      <a:pPr algn="ctr">
                        <a:lnSpc>
                          <a:spcPct val="107000"/>
                        </a:lnSpc>
                        <a:spcAft>
                          <a:spcPts val="800"/>
                        </a:spcAft>
                      </a:pPr>
                      <a:r>
                        <a:rPr lang="uk-UA" sz="2000" b="1" dirty="0">
                          <a:solidFill>
                            <a:schemeClr val="tx1"/>
                          </a:solidFill>
                          <a:effectLst/>
                        </a:rPr>
                        <a:t>2020 </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800" b="1" dirty="0">
                          <a:solidFill>
                            <a:schemeClr val="tx1"/>
                          </a:solidFill>
                          <a:effectLst/>
                        </a:rPr>
                        <a:t>Фінансово-економічна і господарська діяльність директора ЗЗСО в умовах автономізації та децентралізації</a:t>
                      </a:r>
                      <a:endParaRPr lang="uk-UA"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15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1143605487"/>
                  </a:ext>
                </a:extLst>
              </a:tr>
              <a:tr h="958034">
                <a:tc>
                  <a:txBody>
                    <a:bodyPr/>
                    <a:lstStyle/>
                    <a:p>
                      <a:pPr algn="ctr">
                        <a:lnSpc>
                          <a:spcPct val="107000"/>
                        </a:lnSpc>
                        <a:spcAft>
                          <a:spcPts val="800"/>
                        </a:spcAft>
                      </a:pPr>
                      <a:r>
                        <a:rPr lang="uk-UA" sz="2000" b="1" dirty="0">
                          <a:solidFill>
                            <a:schemeClr val="tx1"/>
                          </a:solidFill>
                          <a:effectLst/>
                        </a:rPr>
                        <a:t>2020</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2000" b="1" dirty="0">
                          <a:solidFill>
                            <a:schemeClr val="tx1"/>
                          </a:solidFill>
                          <a:effectLst/>
                        </a:rPr>
                        <a:t>Порядок підвищення кваліфікації педагогічних та науково-педагогічних працівників, технологія їх атестації та сертифікації</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15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564072203"/>
                  </a:ext>
                </a:extLst>
              </a:tr>
              <a:tr h="704879">
                <a:tc>
                  <a:txBody>
                    <a:bodyPr/>
                    <a:lstStyle/>
                    <a:p>
                      <a:pPr algn="ctr">
                        <a:lnSpc>
                          <a:spcPct val="107000"/>
                        </a:lnSpc>
                        <a:spcAft>
                          <a:spcPts val="800"/>
                        </a:spcAft>
                      </a:pPr>
                      <a:r>
                        <a:rPr lang="uk-UA" sz="2000" b="1" dirty="0">
                          <a:solidFill>
                            <a:schemeClr val="tx1"/>
                          </a:solidFill>
                          <a:effectLst/>
                        </a:rPr>
                        <a:t>2021</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2000" b="1" dirty="0">
                          <a:solidFill>
                            <a:schemeClr val="tx1"/>
                          </a:solidFill>
                          <a:effectLst/>
                        </a:rPr>
                        <a:t>Внутрішня система оцінки якості освіти ЗЗСО: організаційний та методичний супровід</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30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2863798114"/>
                  </a:ext>
                </a:extLst>
              </a:tr>
              <a:tr h="1092487">
                <a:tc>
                  <a:txBody>
                    <a:bodyPr/>
                    <a:lstStyle/>
                    <a:p>
                      <a:pPr algn="ctr">
                        <a:lnSpc>
                          <a:spcPct val="107000"/>
                        </a:lnSpc>
                        <a:spcAft>
                          <a:spcPts val="800"/>
                        </a:spcAft>
                      </a:pPr>
                      <a:r>
                        <a:rPr lang="uk-UA" sz="2000" b="1" dirty="0">
                          <a:solidFill>
                            <a:schemeClr val="tx1"/>
                          </a:solidFill>
                          <a:effectLst/>
                        </a:rPr>
                        <a:t>2021</a:t>
                      </a:r>
                    </a:p>
                    <a:p>
                      <a:pPr algn="ctr">
                        <a:lnSpc>
                          <a:spcPct val="107000"/>
                        </a:lnSpc>
                        <a:spcAft>
                          <a:spcPts val="800"/>
                        </a:spcAft>
                      </a:pPr>
                      <a:r>
                        <a:rPr lang="uk-UA" sz="2000" b="1" dirty="0">
                          <a:solidFill>
                            <a:schemeClr val="tx1"/>
                          </a:solidFill>
                          <a:effectLst/>
                        </a:rPr>
                        <a:t>2021 </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0000"/>
                        </a:lnSpc>
                        <a:spcAft>
                          <a:spcPts val="800"/>
                        </a:spcAft>
                      </a:pPr>
                      <a:r>
                        <a:rPr lang="uk-UA" sz="2000" b="1" dirty="0">
                          <a:solidFill>
                            <a:schemeClr val="tx1"/>
                          </a:solidFill>
                          <a:effectLst/>
                        </a:rPr>
                        <a:t>Курс підвищення кваліфікації керівників закладів освіти</a:t>
                      </a:r>
                    </a:p>
                    <a:p>
                      <a:pPr algn="ctr">
                        <a:lnSpc>
                          <a:spcPct val="100000"/>
                        </a:lnSpc>
                        <a:spcAft>
                          <a:spcPts val="800"/>
                        </a:spcAft>
                      </a:pPr>
                      <a:r>
                        <a:rPr lang="uk-UA" sz="2000" b="1" dirty="0">
                          <a:solidFill>
                            <a:schemeClr val="tx1"/>
                          </a:solidFill>
                          <a:effectLst/>
                        </a:rPr>
                        <a:t>Проведення оцінювання освітніх та управлінських процесів ЗЗСО</a:t>
                      </a:r>
                      <a:endParaRPr lang="en-US" sz="2000" b="1" dirty="0">
                        <a:solidFill>
                          <a:schemeClr val="tx1"/>
                        </a:solidFill>
                        <a:effectLst/>
                        <a:latin typeface="Algerian" panose="04020705040A02060702" pitchFamily="82"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30 годин</a:t>
                      </a:r>
                    </a:p>
                    <a:p>
                      <a:pPr algn="ctr">
                        <a:lnSpc>
                          <a:spcPct val="107000"/>
                        </a:lnSpc>
                        <a:spcAft>
                          <a:spcPts val="800"/>
                        </a:spcAft>
                      </a:pP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60 годин</a:t>
                      </a:r>
                    </a:p>
                  </a:txBody>
                  <a:tcPr marL="58752" marR="58752" marT="0" marB="0"/>
                </a:tc>
                <a:extLst>
                  <a:ext uri="{0D108BD9-81ED-4DB2-BD59-A6C34878D82A}">
                    <a16:rowId xmlns:a16="http://schemas.microsoft.com/office/drawing/2014/main" val="2360700553"/>
                  </a:ext>
                </a:extLst>
              </a:tr>
              <a:tr h="372891">
                <a:tc>
                  <a:txBody>
                    <a:bodyPr/>
                    <a:lstStyle/>
                    <a:p>
                      <a:pPr algn="ctr">
                        <a:lnSpc>
                          <a:spcPct val="107000"/>
                        </a:lnSpc>
                        <a:spcAft>
                          <a:spcPts val="800"/>
                        </a:spcAft>
                      </a:pPr>
                      <a:r>
                        <a:rPr lang="uk-UA" sz="2000" b="1">
                          <a:solidFill>
                            <a:schemeClr val="tx1"/>
                          </a:solidFill>
                          <a:effectLst/>
                        </a:rPr>
                        <a:t>2022 </a:t>
                      </a:r>
                      <a:endParaRPr lang="uk-UA" sz="20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2000" b="1" dirty="0">
                          <a:solidFill>
                            <a:schemeClr val="tx1"/>
                          </a:solidFill>
                          <a:effectLst/>
                        </a:rPr>
                        <a:t>Український вибір (вимір) історії через призму століть</a:t>
                      </a:r>
                      <a:endParaRPr lang="uk-U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30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752" marR="58752" marT="0" marB="0"/>
                </a:tc>
                <a:extLst>
                  <a:ext uri="{0D108BD9-81ED-4DB2-BD59-A6C34878D82A}">
                    <a16:rowId xmlns:a16="http://schemas.microsoft.com/office/drawing/2014/main" val="3447363589"/>
                  </a:ext>
                </a:extLst>
              </a:tr>
              <a:tr h="1198060">
                <a:tc>
                  <a:txBody>
                    <a:bodyPr/>
                    <a:lstStyle/>
                    <a:p>
                      <a:pPr algn="ctr">
                        <a:lnSpc>
                          <a:spcPct val="107000"/>
                        </a:lnSpc>
                        <a:spcAft>
                          <a:spcPts val="800"/>
                        </a:spcAft>
                      </a:pPr>
                      <a:r>
                        <a:rPr lang="uk-UA" sz="2000" b="1" dirty="0">
                          <a:solidFill>
                            <a:schemeClr val="tx1"/>
                          </a:solidFill>
                          <a:effectLst/>
                          <a:latin typeface="+mj-lt"/>
                        </a:rPr>
                        <a:t>2023 </a:t>
                      </a:r>
                      <a:endParaRPr lang="en-US" sz="2000" b="1" dirty="0">
                        <a:solidFill>
                          <a:schemeClr val="tx1"/>
                        </a:solidFill>
                        <a:effectLst/>
                        <a:latin typeface="+mj-lt"/>
                        <a:ea typeface="Calibri" panose="020F0502020204030204" pitchFamily="34" charset="0"/>
                        <a:cs typeface="Times New Roman" panose="02020603050405020304" pitchFamily="18" charset="0"/>
                      </a:endParaRPr>
                    </a:p>
                    <a:p>
                      <a:pPr algn="ctr">
                        <a:lnSpc>
                          <a:spcPct val="107000"/>
                        </a:lnSpc>
                        <a:spcAft>
                          <a:spcPts val="800"/>
                        </a:spcAft>
                      </a:pPr>
                      <a:r>
                        <a:rPr lang="en-US" sz="2000" b="1" dirty="0">
                          <a:solidFill>
                            <a:schemeClr val="tx1"/>
                          </a:solidFill>
                          <a:effectLst/>
                          <a:latin typeface="+mj-lt"/>
                          <a:ea typeface="Calibri" panose="020F0502020204030204" pitchFamily="34" charset="0"/>
                          <a:cs typeface="Times New Roman" panose="02020603050405020304" pitchFamily="18" charset="0"/>
                        </a:rPr>
                        <a:t>2023</a:t>
                      </a:r>
                      <a:endParaRPr lang="uk-UA" sz="2000" b="1" dirty="0">
                        <a:solidFill>
                          <a:schemeClr val="tx1"/>
                        </a:solidFill>
                        <a:effectLst/>
                        <a:latin typeface="+mj-lt"/>
                        <a:ea typeface="Calibri" panose="020F0502020204030204" pitchFamily="34" charset="0"/>
                        <a:cs typeface="Times New Roman" panose="02020603050405020304" pitchFamily="18" charset="0"/>
                      </a:endParaRPr>
                    </a:p>
                  </a:txBody>
                  <a:tcPr marL="58752" marR="58752" marT="0" marB="0"/>
                </a:tc>
                <a:tc>
                  <a:txBody>
                    <a:bodyPr/>
                    <a:lstStyle/>
                    <a:p>
                      <a:pPr algn="ctr">
                        <a:lnSpc>
                          <a:spcPct val="100000"/>
                        </a:lnSpc>
                        <a:spcAft>
                          <a:spcPts val="800"/>
                        </a:spcAft>
                      </a:pPr>
                      <a:r>
                        <a:rPr lang="uk-UA" sz="2000" b="1" dirty="0">
                          <a:solidFill>
                            <a:schemeClr val="tx1"/>
                          </a:solidFill>
                          <a:effectLst/>
                        </a:rPr>
                        <a:t>Автономія закладу загальної середньої освіти</a:t>
                      </a:r>
                    </a:p>
                    <a:p>
                      <a:pPr algn="ctr">
                        <a:lnSpc>
                          <a:spcPct val="100000"/>
                        </a:lnSpc>
                        <a:spcAft>
                          <a:spcPts val="800"/>
                        </a:spcAft>
                      </a:pPr>
                      <a:r>
                        <a:rPr lang="uk-UA" sz="2000" b="1" dirty="0">
                          <a:solidFill>
                            <a:schemeClr val="tx1"/>
                          </a:solidFill>
                          <a:effectLst/>
                        </a:rPr>
                        <a:t>Інтеграція в управлінській діяльності: цінності, компетентності, практики</a:t>
                      </a:r>
                      <a:endParaRPr lang="en-US" sz="2000" b="1" dirty="0">
                        <a:solidFill>
                          <a:schemeClr val="tx1"/>
                        </a:solidFill>
                        <a:effectLst/>
                        <a:latin typeface="Algerian" panose="04020705040A02060702" pitchFamily="82" charset="0"/>
                      </a:endParaRPr>
                    </a:p>
                  </a:txBody>
                  <a:tcPr marL="58752" marR="58752" marT="0" marB="0"/>
                </a:tc>
                <a:tc>
                  <a:txBody>
                    <a:bodyPr/>
                    <a:lstStyle/>
                    <a:p>
                      <a:pPr algn="ctr">
                        <a:lnSpc>
                          <a:spcPct val="107000"/>
                        </a:lnSpc>
                        <a:spcAft>
                          <a:spcPts val="800"/>
                        </a:spcAft>
                      </a:pPr>
                      <a:r>
                        <a:rPr lang="uk-UA" sz="1300" b="1" dirty="0">
                          <a:solidFill>
                            <a:schemeClr val="tx1"/>
                          </a:solidFill>
                          <a:effectLst/>
                        </a:rPr>
                        <a:t>30 годин</a:t>
                      </a:r>
                      <a:endPar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sz="13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30 годин</a:t>
                      </a:r>
                    </a:p>
                  </a:txBody>
                  <a:tcPr marL="58752" marR="58752" marT="0" marB="0"/>
                </a:tc>
                <a:extLst>
                  <a:ext uri="{0D108BD9-81ED-4DB2-BD59-A6C34878D82A}">
                    <a16:rowId xmlns:a16="http://schemas.microsoft.com/office/drawing/2014/main" val="1952647288"/>
                  </a:ext>
                </a:extLst>
              </a:tr>
            </a:tbl>
          </a:graphicData>
        </a:graphic>
      </p:graphicFrame>
    </p:spTree>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8DD8B-10AF-3F03-1B69-9C323233F1E9}"/>
              </a:ext>
            </a:extLst>
          </p:cNvPr>
          <p:cNvSpPr>
            <a:spLocks noGrp="1"/>
          </p:cNvSpPr>
          <p:nvPr>
            <p:ph type="title" idx="4294967295"/>
          </p:nvPr>
        </p:nvSpPr>
        <p:spPr>
          <a:xfrm>
            <a:off x="1131759" y="-380987"/>
            <a:ext cx="6501177" cy="702000"/>
          </a:xfrm>
        </p:spPr>
        <p:txBody>
          <a:bodyPr>
            <a:normAutofit fontScale="90000"/>
          </a:bodyPr>
          <a:lstStyle/>
          <a:p>
            <a:pPr algn="ctr"/>
            <a:br>
              <a:rPr lang="uk-UA" b="1" dirty="0"/>
            </a:br>
            <a:r>
              <a:rPr lang="uk-UA" b="1" dirty="0"/>
              <a:t>Академічний ліцей</a:t>
            </a:r>
          </a:p>
        </p:txBody>
      </p:sp>
      <p:sp>
        <p:nvSpPr>
          <p:cNvPr id="4" name="Прямокутник: округлені кути 3">
            <a:extLst>
              <a:ext uri="{FF2B5EF4-FFF2-40B4-BE49-F238E27FC236}">
                <a16:creationId xmlns:a16="http://schemas.microsoft.com/office/drawing/2014/main" id="{2E87E386-5051-F6A3-6B77-51E844B96D6A}"/>
              </a:ext>
            </a:extLst>
          </p:cNvPr>
          <p:cNvSpPr/>
          <p:nvPr/>
        </p:nvSpPr>
        <p:spPr>
          <a:xfrm>
            <a:off x="100706" y="3475270"/>
            <a:ext cx="3960440" cy="153073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defTabSz="342900">
              <a:buAutoNum type="arabicPeriod"/>
            </a:pPr>
            <a:endParaRPr lang="uk-UA" sz="1600" b="1" dirty="0">
              <a:solidFill>
                <a:srgbClr val="000000"/>
              </a:solidFill>
            </a:endParaRPr>
          </a:p>
          <a:p>
            <a:pPr marL="457200" indent="-457200" algn="ctr" defTabSz="342900">
              <a:buAutoNum type="arabicPeriod"/>
            </a:pPr>
            <a:endParaRPr lang="uk-UA" sz="1600" b="1" dirty="0">
              <a:solidFill>
                <a:srgbClr val="000000"/>
              </a:solidFill>
            </a:endParaRPr>
          </a:p>
          <a:p>
            <a:pPr marL="457200" indent="-457200" algn="ctr" defTabSz="342900">
              <a:buAutoNum type="arabicPeriod"/>
            </a:pPr>
            <a:r>
              <a:rPr lang="uk-UA" sz="1600" b="1" dirty="0">
                <a:solidFill>
                  <a:srgbClr val="000000"/>
                </a:solidFill>
              </a:rPr>
              <a:t>Мовно-літературний кластер</a:t>
            </a:r>
          </a:p>
          <a:p>
            <a:pPr algn="ctr" defTabSz="342900"/>
            <a:endParaRPr lang="uk-UA" sz="1600" b="1" dirty="0">
              <a:solidFill>
                <a:srgbClr val="000000"/>
              </a:solidFill>
            </a:endParaRPr>
          </a:p>
          <a:p>
            <a:pPr algn="ctr" defTabSz="342900"/>
            <a:r>
              <a:rPr lang="uk-UA" sz="1600" b="1" dirty="0">
                <a:solidFill>
                  <a:srgbClr val="000000"/>
                </a:solidFill>
              </a:rPr>
              <a:t>Профілі:</a:t>
            </a:r>
          </a:p>
          <a:p>
            <a:pPr algn="ctr" defTabSz="342900"/>
            <a:r>
              <a:rPr lang="uk-UA" sz="1600" b="1" dirty="0">
                <a:solidFill>
                  <a:srgbClr val="000000"/>
                </a:solidFill>
              </a:rPr>
              <a:t>- Англійська мова</a:t>
            </a:r>
          </a:p>
          <a:p>
            <a:pPr algn="ctr" defTabSz="342900"/>
            <a:r>
              <a:rPr lang="uk-UA" sz="1600" b="1" dirty="0">
                <a:solidFill>
                  <a:srgbClr val="000000"/>
                </a:solidFill>
              </a:rPr>
              <a:t>- Українська мова та література</a:t>
            </a:r>
          </a:p>
          <a:p>
            <a:pPr algn="ctr" defTabSz="342900"/>
            <a:endParaRPr lang="uk-UA" sz="1500" b="1" dirty="0">
              <a:solidFill>
                <a:srgbClr val="000000"/>
              </a:solidFill>
            </a:endParaRPr>
          </a:p>
        </p:txBody>
      </p:sp>
      <p:sp>
        <p:nvSpPr>
          <p:cNvPr id="5" name="Прямокутник: округлені кути 4">
            <a:extLst>
              <a:ext uri="{FF2B5EF4-FFF2-40B4-BE49-F238E27FC236}">
                <a16:creationId xmlns:a16="http://schemas.microsoft.com/office/drawing/2014/main" id="{AE2B3AE4-9664-8B83-1D89-78F611440FC7}"/>
              </a:ext>
            </a:extLst>
          </p:cNvPr>
          <p:cNvSpPr/>
          <p:nvPr/>
        </p:nvSpPr>
        <p:spPr>
          <a:xfrm>
            <a:off x="4382348" y="3598278"/>
            <a:ext cx="4302473" cy="153073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uk-UA" sz="1600" b="1" dirty="0">
                <a:solidFill>
                  <a:srgbClr val="000000"/>
                </a:solidFill>
              </a:rPr>
              <a:t>2. Соціально-гуманітарний кластер:</a:t>
            </a:r>
          </a:p>
          <a:p>
            <a:pPr algn="ctr" defTabSz="342900"/>
            <a:endParaRPr lang="uk-UA" sz="2000" b="1" dirty="0">
              <a:solidFill>
                <a:srgbClr val="000000"/>
              </a:solidFill>
            </a:endParaRPr>
          </a:p>
          <a:p>
            <a:pPr algn="ctr" defTabSz="342900"/>
            <a:r>
              <a:rPr lang="uk-UA" b="1" dirty="0">
                <a:solidFill>
                  <a:srgbClr val="000000"/>
                </a:solidFill>
              </a:rPr>
              <a:t>Профіль:</a:t>
            </a:r>
          </a:p>
          <a:p>
            <a:pPr algn="ctr" defTabSz="342900"/>
            <a:r>
              <a:rPr lang="uk-UA" b="1" dirty="0">
                <a:solidFill>
                  <a:srgbClr val="000000"/>
                </a:solidFill>
              </a:rPr>
              <a:t>- історія України</a:t>
            </a:r>
          </a:p>
          <a:p>
            <a:pPr algn="ctr" defTabSz="342900"/>
            <a:endParaRPr lang="uk-UA" b="1" dirty="0">
              <a:solidFill>
                <a:srgbClr val="000000"/>
              </a:solidFill>
            </a:endParaRPr>
          </a:p>
        </p:txBody>
      </p:sp>
      <p:cxnSp>
        <p:nvCxnSpPr>
          <p:cNvPr id="8" name="Пряма зі стрілкою 7">
            <a:extLst>
              <a:ext uri="{FF2B5EF4-FFF2-40B4-BE49-F238E27FC236}">
                <a16:creationId xmlns:a16="http://schemas.microsoft.com/office/drawing/2014/main" id="{7B35017B-4920-D8A5-30C4-65921751E774}"/>
              </a:ext>
            </a:extLst>
          </p:cNvPr>
          <p:cNvCxnSpPr/>
          <p:nvPr/>
        </p:nvCxnSpPr>
        <p:spPr>
          <a:xfrm>
            <a:off x="6179482" y="3076902"/>
            <a:ext cx="6858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 зі стрілкою 9">
            <a:extLst>
              <a:ext uri="{FF2B5EF4-FFF2-40B4-BE49-F238E27FC236}">
                <a16:creationId xmlns:a16="http://schemas.microsoft.com/office/drawing/2014/main" id="{2425A5E1-099B-FCFD-4A81-03EE720FCD00}"/>
              </a:ext>
            </a:extLst>
          </p:cNvPr>
          <p:cNvCxnSpPr>
            <a:cxnSpLocks/>
          </p:cNvCxnSpPr>
          <p:nvPr/>
        </p:nvCxnSpPr>
        <p:spPr>
          <a:xfrm flipH="1">
            <a:off x="1357773" y="2996104"/>
            <a:ext cx="453957" cy="70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Прямокутник: округлені кути 3">
            <a:extLst>
              <a:ext uri="{FF2B5EF4-FFF2-40B4-BE49-F238E27FC236}">
                <a16:creationId xmlns:a16="http://schemas.microsoft.com/office/drawing/2014/main" id="{DEBFE2F2-3EF3-41E6-A81D-3430D9E46F89}"/>
              </a:ext>
            </a:extLst>
          </p:cNvPr>
          <p:cNvSpPr/>
          <p:nvPr/>
        </p:nvSpPr>
        <p:spPr>
          <a:xfrm>
            <a:off x="2006668" y="5319782"/>
            <a:ext cx="4725572" cy="138336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uk-UA" b="1" dirty="0">
                <a:solidFill>
                  <a:srgbClr val="000000"/>
                </a:solidFill>
              </a:rPr>
              <a:t>3. </a:t>
            </a:r>
            <a:r>
              <a:rPr lang="en-US" b="1" dirty="0">
                <a:solidFill>
                  <a:srgbClr val="000000"/>
                </a:solidFill>
              </a:rPr>
              <a:t>STEM-</a:t>
            </a:r>
            <a:r>
              <a:rPr lang="uk-UA" b="1" dirty="0">
                <a:solidFill>
                  <a:srgbClr val="000000"/>
                </a:solidFill>
              </a:rPr>
              <a:t>кластер.</a:t>
            </a:r>
          </a:p>
          <a:p>
            <a:pPr algn="ctr" defTabSz="342900"/>
            <a:r>
              <a:rPr lang="uk-UA" b="1" dirty="0">
                <a:solidFill>
                  <a:srgbClr val="000000"/>
                </a:solidFill>
              </a:rPr>
              <a:t>Профіль: технології та інформатика (цифрові технології, штучний інтелект)</a:t>
            </a:r>
          </a:p>
        </p:txBody>
      </p:sp>
      <p:cxnSp>
        <p:nvCxnSpPr>
          <p:cNvPr id="12" name="Пряма зі стрілкою 7">
            <a:extLst>
              <a:ext uri="{FF2B5EF4-FFF2-40B4-BE49-F238E27FC236}">
                <a16:creationId xmlns:a16="http://schemas.microsoft.com/office/drawing/2014/main" id="{74F31D31-D1C6-4088-9077-063EC87A5FA1}"/>
              </a:ext>
            </a:extLst>
          </p:cNvPr>
          <p:cNvCxnSpPr>
            <a:cxnSpLocks/>
          </p:cNvCxnSpPr>
          <p:nvPr/>
        </p:nvCxnSpPr>
        <p:spPr>
          <a:xfrm>
            <a:off x="4149733" y="2924470"/>
            <a:ext cx="83749" cy="3220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29F0CCD1-4FB5-4FE8-98A5-B1216F1901DF}"/>
              </a:ext>
            </a:extLst>
          </p:cNvPr>
          <p:cNvSpPr/>
          <p:nvPr/>
        </p:nvSpPr>
        <p:spPr>
          <a:xfrm>
            <a:off x="248969" y="342214"/>
            <a:ext cx="8646062" cy="2800767"/>
          </a:xfrm>
          <a:prstGeom prst="rect">
            <a:avLst/>
          </a:prstGeom>
        </p:spPr>
        <p:txBody>
          <a:bodyPr wrap="square">
            <a:spAutoFit/>
          </a:bodyPr>
          <a:lstStyle/>
          <a:p>
            <a:r>
              <a:rPr lang="uk-UA" dirty="0">
                <a:solidFill>
                  <a:srgbClr val="001D35"/>
                </a:solidFill>
                <a:latin typeface="Google Sans"/>
              </a:rPr>
              <a:t>Особливості академічного ліцею:</a:t>
            </a:r>
          </a:p>
          <a:p>
            <a:pPr>
              <a:buFont typeface="Arial" panose="020B0604020202020204" pitchFamily="34" charset="0"/>
              <a:buChar char="•"/>
            </a:pPr>
            <a:r>
              <a:rPr lang="uk-UA" b="1" dirty="0">
                <a:solidFill>
                  <a:srgbClr val="001D35"/>
                </a:solidFill>
                <a:latin typeface="Google Sans"/>
              </a:rPr>
              <a:t>Профільна освіта:</a:t>
            </a:r>
            <a:endParaRPr lang="uk-UA" dirty="0">
              <a:solidFill>
                <a:srgbClr val="001D35"/>
              </a:solidFill>
              <a:latin typeface="Google Sans"/>
            </a:endParaRPr>
          </a:p>
          <a:p>
            <a:pPr fontAlgn="ctr">
              <a:buFont typeface="Arial" panose="020B0604020202020204" pitchFamily="34" charset="0"/>
              <a:buChar char="•"/>
            </a:pPr>
            <a:r>
              <a:rPr lang="uk-UA" dirty="0">
                <a:solidFill>
                  <a:srgbClr val="545D7E"/>
                </a:solidFill>
                <a:latin typeface="Google Sans"/>
              </a:rPr>
              <a:t>Учні обирають навчальний профіль, що відповідає їхнім інтересам та майбутнім планам щодо вищої освіти. </a:t>
            </a:r>
            <a:endParaRPr lang="uk-UA" dirty="0">
              <a:solidFill>
                <a:srgbClr val="0B57D0"/>
              </a:solidFill>
              <a:latin typeface="Google Sans"/>
            </a:endParaRPr>
          </a:p>
          <a:p>
            <a:pPr>
              <a:buFont typeface="Arial" panose="020B0604020202020204" pitchFamily="34" charset="0"/>
              <a:buChar char="•"/>
            </a:pPr>
            <a:r>
              <a:rPr lang="uk-UA" b="1" dirty="0">
                <a:solidFill>
                  <a:srgbClr val="001D35"/>
                </a:solidFill>
                <a:latin typeface="Google Sans"/>
              </a:rPr>
              <a:t>Поглиблене вивчення предметів:</a:t>
            </a:r>
            <a:endParaRPr lang="uk-UA" dirty="0">
              <a:solidFill>
                <a:srgbClr val="001D35"/>
              </a:solidFill>
              <a:latin typeface="Google Sans"/>
            </a:endParaRPr>
          </a:p>
          <a:p>
            <a:pPr fontAlgn="ctr">
              <a:buFont typeface="Arial" panose="020B0604020202020204" pitchFamily="34" charset="0"/>
              <a:buChar char="•"/>
            </a:pPr>
            <a:r>
              <a:rPr lang="uk-UA" dirty="0">
                <a:solidFill>
                  <a:srgbClr val="545D7E"/>
                </a:solidFill>
                <a:latin typeface="Google Sans"/>
              </a:rPr>
              <a:t>Ліцеї надають можливість більш детально вивчати певні дисципліни, що важливо для </a:t>
            </a:r>
            <a:r>
              <a:rPr lang="uk-UA" sz="1600" dirty="0">
                <a:solidFill>
                  <a:srgbClr val="545D7E"/>
                </a:solidFill>
                <a:latin typeface="Google Sans"/>
              </a:rPr>
              <a:t>подальшого навчання у вишах. </a:t>
            </a:r>
            <a:endParaRPr lang="uk-UA" sz="1600" dirty="0">
              <a:solidFill>
                <a:srgbClr val="0B57D0"/>
              </a:solidFill>
              <a:latin typeface="Google Sans"/>
            </a:endParaRPr>
          </a:p>
          <a:p>
            <a:pPr>
              <a:buFont typeface="Arial" panose="020B0604020202020204" pitchFamily="34" charset="0"/>
              <a:buChar char="•"/>
            </a:pPr>
            <a:r>
              <a:rPr lang="uk-UA" sz="1600" b="1" dirty="0">
                <a:solidFill>
                  <a:srgbClr val="001D35"/>
                </a:solidFill>
                <a:latin typeface="Google Sans"/>
              </a:rPr>
              <a:t>Підготовка до вступу у ВНЗ:</a:t>
            </a:r>
            <a:endParaRPr lang="uk-UA" sz="1600" dirty="0">
              <a:solidFill>
                <a:srgbClr val="001D35"/>
              </a:solidFill>
              <a:latin typeface="Google Sans"/>
            </a:endParaRPr>
          </a:p>
          <a:p>
            <a:pPr>
              <a:buFont typeface="Arial" panose="020B0604020202020204" pitchFamily="34" charset="0"/>
              <a:buChar char="•"/>
            </a:pPr>
            <a:r>
              <a:rPr lang="uk-UA" sz="1600" dirty="0">
                <a:solidFill>
                  <a:srgbClr val="545D7E"/>
                </a:solidFill>
                <a:latin typeface="Google Sans"/>
              </a:rPr>
              <a:t>Академічні ліцеї орієнтовані на підготовку учнів до успішного складання зовнішнього незалежного оцінювання </a:t>
            </a:r>
            <a:r>
              <a:rPr lang="uk-UA" dirty="0">
                <a:solidFill>
                  <a:srgbClr val="545D7E"/>
                </a:solidFill>
                <a:latin typeface="Google Sans"/>
              </a:rPr>
              <a:t>(ЗНО) та вступу до ВНЗ</a:t>
            </a:r>
            <a:endParaRPr lang="uk-UA" b="0" i="0" dirty="0">
              <a:solidFill>
                <a:srgbClr val="545D7E"/>
              </a:solidFill>
              <a:effectLst/>
              <a:latin typeface="Google Sans"/>
            </a:endParaRPr>
          </a:p>
        </p:txBody>
      </p:sp>
    </p:spTree>
    <p:extLst>
      <p:ext uri="{BB962C8B-B14F-4D97-AF65-F5344CB8AC3E}">
        <p14:creationId xmlns:p14="http://schemas.microsoft.com/office/powerpoint/2010/main" val="25246139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B7F3B-B82D-4999-82A0-905B698EE96D}"/>
              </a:ext>
            </a:extLst>
          </p:cNvPr>
          <p:cNvSpPr txBox="1"/>
          <p:nvPr/>
        </p:nvSpPr>
        <p:spPr>
          <a:xfrm>
            <a:off x="748436" y="132822"/>
            <a:ext cx="5104282" cy="1354217"/>
          </a:xfrm>
          <a:prstGeom prst="rect">
            <a:avLst/>
          </a:prstGeom>
          <a:noFill/>
        </p:spPr>
        <p:txBody>
          <a:bodyPr wrap="none" rtlCol="0">
            <a:spAutoFit/>
          </a:bodyPr>
          <a:lstStyle/>
          <a:p>
            <a:r>
              <a:rPr lang="uk-UA" sz="2000" b="1" dirty="0">
                <a:solidFill>
                  <a:schemeClr val="accent2">
                    <a:lumMod val="75000"/>
                  </a:schemeClr>
                </a:solidFill>
                <a:latin typeface="Arial Narrow" panose="020B0606020202030204" pitchFamily="34" charset="0"/>
              </a:rPr>
              <a:t>ЕТАПИ ВПРОВАДЖЕННЯ ПРОФІЛЬНОЇ ОСВІТИ</a:t>
            </a:r>
          </a:p>
          <a:p>
            <a:r>
              <a:rPr lang="uk-UA" sz="2400" b="1" dirty="0">
                <a:solidFill>
                  <a:schemeClr val="accent2">
                    <a:lumMod val="75000"/>
                  </a:schemeClr>
                </a:solidFill>
                <a:latin typeface="Arial Narrow" panose="020B0606020202030204" pitchFamily="34" charset="0"/>
              </a:rPr>
              <a:t>в    ЗЗСО «Авангардівський ліцей»</a:t>
            </a:r>
          </a:p>
          <a:p>
            <a:endParaRPr lang="uk-UA" sz="2000" dirty="0">
              <a:solidFill>
                <a:schemeClr val="accent2">
                  <a:lumMod val="75000"/>
                </a:schemeClr>
              </a:solidFill>
            </a:endParaRPr>
          </a:p>
          <a:p>
            <a:endParaRPr lang="uk-UA" dirty="0"/>
          </a:p>
        </p:txBody>
      </p:sp>
      <p:graphicFrame>
        <p:nvGraphicFramePr>
          <p:cNvPr id="3" name="Таблица 2">
            <a:extLst>
              <a:ext uri="{FF2B5EF4-FFF2-40B4-BE49-F238E27FC236}">
                <a16:creationId xmlns:a16="http://schemas.microsoft.com/office/drawing/2014/main" id="{7EC0E121-1D93-4E39-9E62-2AD746E8AFF6}"/>
              </a:ext>
            </a:extLst>
          </p:cNvPr>
          <p:cNvGraphicFramePr>
            <a:graphicFrameLocks noGrp="1"/>
          </p:cNvGraphicFramePr>
          <p:nvPr>
            <p:extLst>
              <p:ext uri="{D42A27DB-BD31-4B8C-83A1-F6EECF244321}">
                <p14:modId xmlns:p14="http://schemas.microsoft.com/office/powerpoint/2010/main" val="3233760307"/>
              </p:ext>
            </p:extLst>
          </p:nvPr>
        </p:nvGraphicFramePr>
        <p:xfrm>
          <a:off x="300962" y="1009764"/>
          <a:ext cx="6048671" cy="3180488"/>
        </p:xfrm>
        <a:graphic>
          <a:graphicData uri="http://schemas.openxmlformats.org/drawingml/2006/table">
            <a:tbl>
              <a:tblPr firstRow="1" bandRow="1">
                <a:tableStyleId>{5C22544A-7EE6-4342-B048-85BDC9FD1C3A}</a:tableStyleId>
              </a:tblPr>
              <a:tblGrid>
                <a:gridCol w="1717524">
                  <a:extLst>
                    <a:ext uri="{9D8B030D-6E8A-4147-A177-3AD203B41FA5}">
                      <a16:colId xmlns:a16="http://schemas.microsoft.com/office/drawing/2014/main" val="1625579609"/>
                    </a:ext>
                  </a:extLst>
                </a:gridCol>
                <a:gridCol w="970774">
                  <a:extLst>
                    <a:ext uri="{9D8B030D-6E8A-4147-A177-3AD203B41FA5}">
                      <a16:colId xmlns:a16="http://schemas.microsoft.com/office/drawing/2014/main" val="514121507"/>
                    </a:ext>
                  </a:extLst>
                </a:gridCol>
                <a:gridCol w="3360373">
                  <a:extLst>
                    <a:ext uri="{9D8B030D-6E8A-4147-A177-3AD203B41FA5}">
                      <a16:colId xmlns:a16="http://schemas.microsoft.com/office/drawing/2014/main" val="2899594530"/>
                    </a:ext>
                  </a:extLst>
                </a:gridCol>
              </a:tblGrid>
              <a:tr h="711608">
                <a:tc>
                  <a:txBody>
                    <a:bodyPr/>
                    <a:lstStyle/>
                    <a:p>
                      <a:r>
                        <a:rPr lang="uk-UA" dirty="0"/>
                        <a:t>Навчальний рік</a:t>
                      </a:r>
                    </a:p>
                  </a:txBody>
                  <a:tcPr/>
                </a:tc>
                <a:tc>
                  <a:txBody>
                    <a:bodyPr/>
                    <a:lstStyle/>
                    <a:p>
                      <a:endParaRPr lang="uk-UA" dirty="0"/>
                    </a:p>
                  </a:txBody>
                  <a:tcPr/>
                </a:tc>
                <a:tc>
                  <a:txBody>
                    <a:bodyPr/>
                    <a:lstStyle/>
                    <a:p>
                      <a:r>
                        <a:rPr lang="uk-UA" dirty="0"/>
                        <a:t>Зміст </a:t>
                      </a:r>
                    </a:p>
                  </a:txBody>
                  <a:tcPr/>
                </a:tc>
                <a:extLst>
                  <a:ext uri="{0D108BD9-81ED-4DB2-BD59-A6C34878D82A}">
                    <a16:rowId xmlns:a16="http://schemas.microsoft.com/office/drawing/2014/main" val="4054090949"/>
                  </a:ext>
                </a:extLst>
              </a:tr>
              <a:tr h="686194">
                <a:tc>
                  <a:txBody>
                    <a:bodyPr/>
                    <a:lstStyle/>
                    <a:p>
                      <a:r>
                        <a:rPr lang="uk-UA" sz="1800" dirty="0"/>
                        <a:t>2025-2026</a:t>
                      </a:r>
                    </a:p>
                    <a:p>
                      <a:r>
                        <a:rPr lang="uk-UA" sz="1800" dirty="0"/>
                        <a:t>2026-2027</a:t>
                      </a:r>
                    </a:p>
                  </a:txBody>
                  <a:tcPr/>
                </a:tc>
                <a:tc>
                  <a:txBody>
                    <a:bodyPr/>
                    <a:lstStyle/>
                    <a:p>
                      <a:r>
                        <a:rPr lang="uk-UA" sz="1800" dirty="0"/>
                        <a:t>І етап</a:t>
                      </a:r>
                    </a:p>
                  </a:txBody>
                  <a:tcPr/>
                </a:tc>
                <a:tc>
                  <a:txBody>
                    <a:bodyPr/>
                    <a:lstStyle/>
                    <a:p>
                      <a:r>
                        <a:rPr lang="uk-UA" sz="1800" dirty="0"/>
                        <a:t>Підготовчий, аналітичний етап,  </a:t>
                      </a:r>
                    </a:p>
                    <a:p>
                      <a:r>
                        <a:rPr lang="uk-UA" sz="1800" dirty="0"/>
                        <a:t>формування мережі </a:t>
                      </a:r>
                    </a:p>
                  </a:txBody>
                  <a:tcPr/>
                </a:tc>
                <a:extLst>
                  <a:ext uri="{0D108BD9-81ED-4DB2-BD59-A6C34878D82A}">
                    <a16:rowId xmlns:a16="http://schemas.microsoft.com/office/drawing/2014/main" val="1552163978"/>
                  </a:ext>
                </a:extLst>
              </a:tr>
              <a:tr h="686194">
                <a:tc>
                  <a:txBody>
                    <a:bodyPr/>
                    <a:lstStyle/>
                    <a:p>
                      <a:r>
                        <a:rPr lang="uk-UA" sz="1800" dirty="0"/>
                        <a:t>2027-2028</a:t>
                      </a:r>
                    </a:p>
                    <a:p>
                      <a:r>
                        <a:rPr lang="uk-UA" sz="1800" dirty="0"/>
                        <a:t>2028-2029</a:t>
                      </a:r>
                    </a:p>
                  </a:txBody>
                  <a:tcPr/>
                </a:tc>
                <a:tc>
                  <a:txBody>
                    <a:bodyPr/>
                    <a:lstStyle/>
                    <a:p>
                      <a:r>
                        <a:rPr lang="uk-UA" sz="1800" dirty="0"/>
                        <a:t>ІІ етап</a:t>
                      </a:r>
                    </a:p>
                  </a:txBody>
                  <a:tcPr/>
                </a:tc>
                <a:tc>
                  <a:txBody>
                    <a:bodyPr/>
                    <a:lstStyle/>
                    <a:p>
                      <a:r>
                        <a:rPr lang="uk-UA" sz="1800" dirty="0"/>
                        <a:t>Етап впровадження профільної освіти (початковий, адаптаційний))</a:t>
                      </a:r>
                    </a:p>
                  </a:txBody>
                  <a:tcPr/>
                </a:tc>
                <a:extLst>
                  <a:ext uri="{0D108BD9-81ED-4DB2-BD59-A6C34878D82A}">
                    <a16:rowId xmlns:a16="http://schemas.microsoft.com/office/drawing/2014/main" val="1163635555"/>
                  </a:ext>
                </a:extLst>
              </a:tr>
              <a:tr h="508292">
                <a:tc>
                  <a:txBody>
                    <a:bodyPr/>
                    <a:lstStyle/>
                    <a:p>
                      <a:r>
                        <a:rPr lang="uk-UA" sz="1800" dirty="0"/>
                        <a:t>2029-2030</a:t>
                      </a:r>
                    </a:p>
                    <a:p>
                      <a:r>
                        <a:rPr lang="uk-UA" sz="1800" dirty="0"/>
                        <a:t>2030-2031</a:t>
                      </a:r>
                    </a:p>
                  </a:txBody>
                  <a:tcPr/>
                </a:tc>
                <a:tc>
                  <a:txBody>
                    <a:bodyPr/>
                    <a:lstStyle/>
                    <a:p>
                      <a:r>
                        <a:rPr lang="uk-UA" sz="1800" dirty="0"/>
                        <a:t>ІІІ етап</a:t>
                      </a:r>
                    </a:p>
                  </a:txBody>
                  <a:tcPr/>
                </a:tc>
                <a:tc>
                  <a:txBody>
                    <a:bodyPr/>
                    <a:lstStyle/>
                    <a:p>
                      <a:r>
                        <a:rPr lang="uk-UA" sz="1800" dirty="0"/>
                        <a:t>Фінальний,  підсумковий, коригуючий</a:t>
                      </a:r>
                    </a:p>
                  </a:txBody>
                  <a:tcPr/>
                </a:tc>
                <a:extLst>
                  <a:ext uri="{0D108BD9-81ED-4DB2-BD59-A6C34878D82A}">
                    <a16:rowId xmlns:a16="http://schemas.microsoft.com/office/drawing/2014/main" val="1585423332"/>
                  </a:ext>
                </a:extLst>
              </a:tr>
            </a:tbl>
          </a:graphicData>
        </a:graphic>
      </p:graphicFrame>
      <p:pic>
        <p:nvPicPr>
          <p:cNvPr id="4" name="Рисунок 3">
            <a:extLst>
              <a:ext uri="{FF2B5EF4-FFF2-40B4-BE49-F238E27FC236}">
                <a16:creationId xmlns:a16="http://schemas.microsoft.com/office/drawing/2014/main" id="{5D080F86-FB37-4E8E-B907-20D9329077E2}"/>
              </a:ext>
            </a:extLst>
          </p:cNvPr>
          <p:cNvPicPr>
            <a:picLocks noChangeAspect="1"/>
          </p:cNvPicPr>
          <p:nvPr/>
        </p:nvPicPr>
        <p:blipFill>
          <a:blip r:embed="rId2"/>
          <a:stretch>
            <a:fillRect/>
          </a:stretch>
        </p:blipFill>
        <p:spPr>
          <a:xfrm>
            <a:off x="6373599" y="140784"/>
            <a:ext cx="2728912" cy="3428999"/>
          </a:xfrm>
          <a:prstGeom prst="rect">
            <a:avLst/>
          </a:prstGeom>
        </p:spPr>
      </p:pic>
      <p:sp>
        <p:nvSpPr>
          <p:cNvPr id="6" name="Прямоугольник 5">
            <a:extLst>
              <a:ext uri="{FF2B5EF4-FFF2-40B4-BE49-F238E27FC236}">
                <a16:creationId xmlns:a16="http://schemas.microsoft.com/office/drawing/2014/main" id="{7003DFE2-E6E7-4607-BC1D-1F2ADF547D4E}"/>
              </a:ext>
            </a:extLst>
          </p:cNvPr>
          <p:cNvSpPr/>
          <p:nvPr/>
        </p:nvSpPr>
        <p:spPr>
          <a:xfrm>
            <a:off x="300962" y="4216500"/>
            <a:ext cx="8542076" cy="2308324"/>
          </a:xfrm>
          <a:prstGeom prst="rect">
            <a:avLst/>
          </a:prstGeom>
        </p:spPr>
        <p:txBody>
          <a:bodyPr wrap="square">
            <a:spAutoFit/>
          </a:bodyPr>
          <a:lstStyle/>
          <a:p>
            <a:r>
              <a:rPr lang="uk-UA" b="1" dirty="0">
                <a:solidFill>
                  <a:srgbClr val="010101"/>
                </a:solidFill>
                <a:latin typeface="ProximaNova"/>
              </a:rPr>
              <a:t>формування навчальної програми для учнів і учениць відбуватиметься в декілька основних етапів:</a:t>
            </a:r>
            <a:endParaRPr lang="uk-UA" dirty="0">
              <a:solidFill>
                <a:srgbClr val="141414"/>
              </a:solidFill>
              <a:latin typeface="ProximaNova"/>
            </a:endParaRPr>
          </a:p>
          <a:p>
            <a:pPr>
              <a:buFont typeface="Arial" panose="020B0604020202020204" pitchFamily="34" charset="0"/>
              <a:buChar char="•"/>
            </a:pPr>
            <a:r>
              <a:rPr lang="uk-UA" b="1" dirty="0">
                <a:solidFill>
                  <a:srgbClr val="010101"/>
                </a:solidFill>
                <a:latin typeface="ProximaNova"/>
              </a:rPr>
              <a:t>вибір профілю навчання</a:t>
            </a:r>
            <a:r>
              <a:rPr lang="uk-UA" dirty="0">
                <a:solidFill>
                  <a:srgbClr val="010101"/>
                </a:solidFill>
                <a:latin typeface="ProximaNova"/>
              </a:rPr>
              <a:t> – напряму (дисципліни), який учень / учениця вивчатиме поглиблено;</a:t>
            </a:r>
          </a:p>
          <a:p>
            <a:pPr>
              <a:buFont typeface="Arial" panose="020B0604020202020204" pitchFamily="34" charset="0"/>
              <a:buChar char="•"/>
            </a:pPr>
            <a:r>
              <a:rPr lang="uk-UA" b="1" dirty="0">
                <a:solidFill>
                  <a:srgbClr val="010101"/>
                </a:solidFill>
                <a:latin typeface="ProximaNova"/>
              </a:rPr>
              <a:t>вибір курсів у межах профілю</a:t>
            </a:r>
            <a:r>
              <a:rPr lang="uk-UA" dirty="0">
                <a:solidFill>
                  <a:srgbClr val="010101"/>
                </a:solidFill>
                <a:latin typeface="ProximaNova"/>
              </a:rPr>
              <a:t> – додаткових предметів за обраним напрямом;</a:t>
            </a:r>
          </a:p>
          <a:p>
            <a:pPr>
              <a:buFont typeface="Arial" panose="020B0604020202020204" pitchFamily="34" charset="0"/>
              <a:buChar char="•"/>
            </a:pPr>
            <a:r>
              <a:rPr lang="uk-UA" b="1" dirty="0">
                <a:solidFill>
                  <a:srgbClr val="010101"/>
                </a:solidFill>
                <a:latin typeface="ProximaNova"/>
              </a:rPr>
              <a:t>вибір курсів поза профілем</a:t>
            </a:r>
            <a:r>
              <a:rPr lang="uk-UA" dirty="0">
                <a:solidFill>
                  <a:srgbClr val="010101"/>
                </a:solidFill>
                <a:latin typeface="ProximaNova"/>
              </a:rPr>
              <a:t> (для забезпечення різностороннього розвитку підлітків);</a:t>
            </a:r>
          </a:p>
          <a:p>
            <a:pPr>
              <a:buFont typeface="Arial" panose="020B0604020202020204" pitchFamily="34" charset="0"/>
              <a:buChar char="•"/>
            </a:pPr>
            <a:r>
              <a:rPr lang="uk-UA" b="1" dirty="0">
                <a:solidFill>
                  <a:srgbClr val="010101"/>
                </a:solidFill>
                <a:latin typeface="ProximaNova"/>
              </a:rPr>
              <a:t>вивчення обов’язкових предметів</a:t>
            </a:r>
            <a:r>
              <a:rPr lang="uk-UA" dirty="0">
                <a:solidFill>
                  <a:srgbClr val="010101"/>
                </a:solidFill>
                <a:latin typeface="ProximaNova"/>
              </a:rPr>
              <a:t> для всіх учнів (ядро знань).</a:t>
            </a:r>
            <a:endParaRPr lang="uk-UA" b="0" i="0" u="none" strike="noStrike" dirty="0">
              <a:solidFill>
                <a:srgbClr val="010101"/>
              </a:solidFill>
              <a:effectLst/>
              <a:latin typeface="ProximaNova"/>
            </a:endParaRPr>
          </a:p>
        </p:txBody>
      </p:sp>
    </p:spTree>
    <p:extLst>
      <p:ext uri="{BB962C8B-B14F-4D97-AF65-F5344CB8AC3E}">
        <p14:creationId xmlns:p14="http://schemas.microsoft.com/office/powerpoint/2010/main" val="77911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CAD4393-D9E2-4EA5-86E8-863EC3C87264}"/>
              </a:ext>
            </a:extLst>
          </p:cNvPr>
          <p:cNvSpPr/>
          <p:nvPr/>
        </p:nvSpPr>
        <p:spPr>
          <a:xfrm>
            <a:off x="539552" y="61747"/>
            <a:ext cx="8193944" cy="461665"/>
          </a:xfrm>
          <a:prstGeom prst="rect">
            <a:avLst/>
          </a:prstGeom>
        </p:spPr>
        <p:txBody>
          <a:bodyPr wrap="square">
            <a:spAutoFit/>
          </a:bodyPr>
          <a:lstStyle/>
          <a:p>
            <a:pPr algn="ctr"/>
            <a:r>
              <a:rPr lang="ru-RU" sz="2400" dirty="0">
                <a:solidFill>
                  <a:schemeClr val="accent5">
                    <a:lumMod val="75000"/>
                  </a:schemeClr>
                </a:solidFill>
              </a:rPr>
              <a:t>План </a:t>
            </a:r>
            <a:r>
              <a:rPr lang="ru-RU" sz="2400" dirty="0" err="1">
                <a:solidFill>
                  <a:schemeClr val="accent5">
                    <a:lumMod val="75000"/>
                  </a:schemeClr>
                </a:solidFill>
              </a:rPr>
              <a:t>упровадження</a:t>
            </a:r>
            <a:r>
              <a:rPr lang="ru-RU" sz="2400" dirty="0">
                <a:solidFill>
                  <a:schemeClr val="accent5">
                    <a:lumMod val="75000"/>
                  </a:schemeClr>
                </a:solidFill>
              </a:rPr>
              <a:t> </a:t>
            </a:r>
            <a:r>
              <a:rPr lang="ru-RU" sz="2400" dirty="0" err="1">
                <a:solidFill>
                  <a:schemeClr val="accent5">
                    <a:lumMod val="75000"/>
                  </a:schemeClr>
                </a:solidFill>
              </a:rPr>
              <a:t>реформи</a:t>
            </a:r>
            <a:r>
              <a:rPr lang="ru-RU" sz="2400" dirty="0">
                <a:solidFill>
                  <a:schemeClr val="accent5">
                    <a:lumMod val="75000"/>
                  </a:schemeClr>
                </a:solidFill>
              </a:rPr>
              <a:t>  </a:t>
            </a:r>
            <a:r>
              <a:rPr lang="ru-RU" sz="2400" dirty="0" err="1">
                <a:solidFill>
                  <a:schemeClr val="accent5">
                    <a:lumMod val="75000"/>
                  </a:schemeClr>
                </a:solidFill>
              </a:rPr>
              <a:t>профільної</a:t>
            </a:r>
            <a:r>
              <a:rPr lang="ru-RU" sz="2400" dirty="0">
                <a:solidFill>
                  <a:schemeClr val="accent5">
                    <a:lumMod val="75000"/>
                  </a:schemeClr>
                </a:solidFill>
              </a:rPr>
              <a:t> </a:t>
            </a:r>
            <a:r>
              <a:rPr lang="ru-RU" sz="2400" dirty="0" err="1">
                <a:solidFill>
                  <a:schemeClr val="accent5">
                    <a:lumMod val="75000"/>
                  </a:schemeClr>
                </a:solidFill>
              </a:rPr>
              <a:t>освіти</a:t>
            </a:r>
            <a:r>
              <a:rPr lang="ru-RU" sz="2400" dirty="0">
                <a:solidFill>
                  <a:schemeClr val="accent5">
                    <a:lumMod val="75000"/>
                  </a:schemeClr>
                </a:solidFill>
              </a:rPr>
              <a:t> </a:t>
            </a:r>
            <a:endParaRPr lang="uk-UA" sz="2400" dirty="0">
              <a:solidFill>
                <a:schemeClr val="accent5">
                  <a:lumMod val="75000"/>
                </a:schemeClr>
              </a:solidFill>
            </a:endParaRPr>
          </a:p>
        </p:txBody>
      </p:sp>
      <p:sp>
        <p:nvSpPr>
          <p:cNvPr id="3" name="Прямоугольник 2">
            <a:extLst>
              <a:ext uri="{FF2B5EF4-FFF2-40B4-BE49-F238E27FC236}">
                <a16:creationId xmlns:a16="http://schemas.microsoft.com/office/drawing/2014/main" id="{510892E1-626E-474D-B6A6-69B09209ABC4}"/>
              </a:ext>
            </a:extLst>
          </p:cNvPr>
          <p:cNvSpPr/>
          <p:nvPr/>
        </p:nvSpPr>
        <p:spPr>
          <a:xfrm>
            <a:off x="222965" y="501882"/>
            <a:ext cx="8764518" cy="1200329"/>
          </a:xfrm>
          <a:prstGeom prst="rect">
            <a:avLst/>
          </a:prstGeom>
        </p:spPr>
        <p:txBody>
          <a:bodyPr wrap="square">
            <a:spAutoFit/>
          </a:bodyPr>
          <a:lstStyle/>
          <a:p>
            <a:pPr algn="just"/>
            <a:r>
              <a:rPr lang="uk-UA" dirty="0"/>
              <a:t>- Адаптація стандартів освіти  до міжнародних вимог, посилення ролі профорієнтації та підтримка інклюзивної освіти.</a:t>
            </a:r>
          </a:p>
          <a:p>
            <a:pPr algn="just"/>
            <a:r>
              <a:rPr lang="uk-UA" dirty="0"/>
              <a:t>- Розробка освітніх прогам нашими педагогами відповідно до запитів і потреб старшокласників. </a:t>
            </a:r>
          </a:p>
        </p:txBody>
      </p:sp>
      <p:sp>
        <p:nvSpPr>
          <p:cNvPr id="4" name="Прямоугольник 3">
            <a:extLst>
              <a:ext uri="{FF2B5EF4-FFF2-40B4-BE49-F238E27FC236}">
                <a16:creationId xmlns:a16="http://schemas.microsoft.com/office/drawing/2014/main" id="{4A87DB03-A38C-4B74-B7BC-F15A1DCE8220}"/>
              </a:ext>
            </a:extLst>
          </p:cNvPr>
          <p:cNvSpPr/>
          <p:nvPr/>
        </p:nvSpPr>
        <p:spPr>
          <a:xfrm>
            <a:off x="125760" y="1628037"/>
            <a:ext cx="8892480" cy="1200329"/>
          </a:xfrm>
          <a:prstGeom prst="rect">
            <a:avLst/>
          </a:prstGeom>
        </p:spPr>
        <p:txBody>
          <a:bodyPr wrap="square">
            <a:spAutoFit/>
          </a:bodyPr>
          <a:lstStyle/>
          <a:p>
            <a:pPr algn="just"/>
            <a:r>
              <a:rPr lang="uk-UA" dirty="0"/>
              <a:t>- Залучення інвестицій та розвиток такого партнерства, які можуть значно покращити фінансування закладу. Впровадження платних послуг згідно законодавства. Формування потужного людського капіталу, покращення матеріальної бази закладу  сприятиме підвищенню якості освітніх послуг.</a:t>
            </a:r>
          </a:p>
        </p:txBody>
      </p:sp>
      <p:sp>
        <p:nvSpPr>
          <p:cNvPr id="5" name="Прямоугольник 4">
            <a:extLst>
              <a:ext uri="{FF2B5EF4-FFF2-40B4-BE49-F238E27FC236}">
                <a16:creationId xmlns:a16="http://schemas.microsoft.com/office/drawing/2014/main" id="{BD5BF298-9C4A-422F-9AC6-26F23B1BEC1A}"/>
              </a:ext>
            </a:extLst>
          </p:cNvPr>
          <p:cNvSpPr/>
          <p:nvPr/>
        </p:nvSpPr>
        <p:spPr>
          <a:xfrm>
            <a:off x="125760" y="2787961"/>
            <a:ext cx="8640960" cy="1200329"/>
          </a:xfrm>
          <a:prstGeom prst="rect">
            <a:avLst/>
          </a:prstGeom>
        </p:spPr>
        <p:txBody>
          <a:bodyPr wrap="square">
            <a:spAutoFit/>
          </a:bodyPr>
          <a:lstStyle/>
          <a:p>
            <a:pPr marL="285750" indent="-285750">
              <a:buFontTx/>
              <a:buChar char="-"/>
            </a:pPr>
            <a:r>
              <a:rPr lang="uk-UA" dirty="0"/>
              <a:t>Популяризація ранньої профорієнтації, формування індивідуальної освітньої  	траєкторії  кожного учня.</a:t>
            </a:r>
          </a:p>
          <a:p>
            <a:pPr marL="285750" indent="-285750">
              <a:buFontTx/>
              <a:buChar char="-"/>
            </a:pPr>
            <a:r>
              <a:rPr lang="ru-RU" dirty="0" err="1"/>
              <a:t>Активне</a:t>
            </a:r>
            <a:r>
              <a:rPr lang="ru-RU" dirty="0"/>
              <a:t> </a:t>
            </a:r>
            <a:r>
              <a:rPr lang="ru-RU" dirty="0" err="1"/>
              <a:t>використання</a:t>
            </a:r>
            <a:r>
              <a:rPr lang="ru-RU" dirty="0"/>
              <a:t>  </a:t>
            </a:r>
            <a:r>
              <a:rPr lang="ru-RU" dirty="0" err="1"/>
              <a:t>цифрових</a:t>
            </a:r>
            <a:r>
              <a:rPr lang="ru-RU" dirty="0"/>
              <a:t>  </a:t>
            </a:r>
            <a:r>
              <a:rPr lang="ru-RU" dirty="0" err="1"/>
              <a:t>технологій</a:t>
            </a:r>
            <a:r>
              <a:rPr lang="ru-RU" dirty="0"/>
              <a:t> у </a:t>
            </a:r>
            <a:r>
              <a:rPr lang="ru-RU" dirty="0" err="1"/>
              <a:t>навчальному</a:t>
            </a:r>
            <a:r>
              <a:rPr lang="ru-RU" dirty="0"/>
              <a:t> </a:t>
            </a:r>
            <a:r>
              <a:rPr lang="ru-RU" dirty="0" err="1"/>
              <a:t>процесі</a:t>
            </a:r>
            <a:r>
              <a:rPr lang="ru-RU" dirty="0"/>
              <a:t>, </a:t>
            </a:r>
            <a:r>
              <a:rPr lang="ru-RU" dirty="0" err="1"/>
              <a:t>створення</a:t>
            </a:r>
            <a:r>
              <a:rPr lang="ru-RU" dirty="0"/>
              <a:t> та </a:t>
            </a:r>
            <a:r>
              <a:rPr lang="ru-RU" dirty="0" err="1"/>
              <a:t>розвиток</a:t>
            </a:r>
            <a:r>
              <a:rPr lang="ru-RU" dirty="0"/>
              <a:t> ОСВІТНІХ платформ.</a:t>
            </a:r>
            <a:endParaRPr lang="uk-UA" dirty="0"/>
          </a:p>
        </p:txBody>
      </p:sp>
      <p:sp>
        <p:nvSpPr>
          <p:cNvPr id="6" name="Прямоугольник 5">
            <a:extLst>
              <a:ext uri="{FF2B5EF4-FFF2-40B4-BE49-F238E27FC236}">
                <a16:creationId xmlns:a16="http://schemas.microsoft.com/office/drawing/2014/main" id="{D43C46C1-D1ED-4161-B533-C7D2A192F4A6}"/>
              </a:ext>
            </a:extLst>
          </p:cNvPr>
          <p:cNvSpPr/>
          <p:nvPr/>
        </p:nvSpPr>
        <p:spPr>
          <a:xfrm>
            <a:off x="101724" y="3932991"/>
            <a:ext cx="8640960" cy="646331"/>
          </a:xfrm>
          <a:prstGeom prst="rect">
            <a:avLst/>
          </a:prstGeom>
        </p:spPr>
        <p:txBody>
          <a:bodyPr wrap="square">
            <a:spAutoFit/>
          </a:bodyPr>
          <a:lstStyle/>
          <a:p>
            <a:r>
              <a:rPr lang="uk-UA" dirty="0"/>
              <a:t>-   Використання штучного інтелекту та аналітики в освіті, які можуть значно     	підвищити якість освітніх послуг і підготовку учнів до майбутніх викликів.</a:t>
            </a:r>
          </a:p>
        </p:txBody>
      </p:sp>
      <p:sp>
        <p:nvSpPr>
          <p:cNvPr id="7" name="Прямоугольник 6">
            <a:extLst>
              <a:ext uri="{FF2B5EF4-FFF2-40B4-BE49-F238E27FC236}">
                <a16:creationId xmlns:a16="http://schemas.microsoft.com/office/drawing/2014/main" id="{BB888523-FBB2-4448-AFD3-9FE0CE2671EB}"/>
              </a:ext>
            </a:extLst>
          </p:cNvPr>
          <p:cNvSpPr/>
          <p:nvPr/>
        </p:nvSpPr>
        <p:spPr>
          <a:xfrm>
            <a:off x="0" y="4509120"/>
            <a:ext cx="9047986" cy="2308324"/>
          </a:xfrm>
          <a:prstGeom prst="rect">
            <a:avLst/>
          </a:prstGeom>
        </p:spPr>
        <p:txBody>
          <a:bodyPr wrap="square">
            <a:spAutoFit/>
          </a:bodyPr>
          <a:lstStyle/>
          <a:p>
            <a:pPr marL="285750" indent="-285750" algn="just">
              <a:buFontTx/>
              <a:buChar char="-"/>
            </a:pPr>
            <a:r>
              <a:rPr lang="uk-UA" dirty="0"/>
              <a:t>Профільні програми, спрямовані на екологію та безпеку, залучення 	міжнародних екологічних та безпекових програм, залучення учнівства до 	місцевих екологічних проектів і використання “зелених” технологій у 	школах можуть сприяти розвитку екологічної освіти та підвищенню 	обізнаності учнів щодо питань безпеки.</a:t>
            </a:r>
          </a:p>
          <a:p>
            <a:pPr marL="285750" indent="-285750" algn="just">
              <a:buFontTx/>
              <a:buChar char="-"/>
            </a:pPr>
            <a:r>
              <a:rPr lang="uk-UA" dirty="0"/>
              <a:t>Комунікація з громадськістю, закладами вищої та </a:t>
            </a:r>
            <a:r>
              <a:rPr lang="uk-UA" dirty="0" err="1"/>
              <a:t>передвищої</a:t>
            </a:r>
            <a:r>
              <a:rPr lang="uk-UA" dirty="0"/>
              <a:t> освіти, 	підприємствами тощо.</a:t>
            </a:r>
          </a:p>
          <a:p>
            <a:pPr marL="285750" indent="-285750" algn="just">
              <a:buFontTx/>
              <a:buChar char="-"/>
            </a:pPr>
            <a:r>
              <a:rPr lang="uk-UA" dirty="0"/>
              <a:t>Матеріально-технічне забезпечення</a:t>
            </a:r>
          </a:p>
        </p:txBody>
      </p:sp>
    </p:spTree>
    <p:extLst>
      <p:ext uri="{BB962C8B-B14F-4D97-AF65-F5344CB8AC3E}">
        <p14:creationId xmlns:p14="http://schemas.microsoft.com/office/powerpoint/2010/main" val="2411560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EDB03-6F4C-FF35-A4DC-286CD0A3D8D2}"/>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8A2ABB07-A60A-9BC9-7663-A24F565CF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712"/>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D8B1F2-9345-2C9A-D4BF-0A60D44E9672}"/>
              </a:ext>
            </a:extLst>
          </p:cNvPr>
          <p:cNvSpPr txBox="1"/>
          <p:nvPr/>
        </p:nvSpPr>
        <p:spPr>
          <a:xfrm>
            <a:off x="467544" y="594542"/>
            <a:ext cx="7839602" cy="434158"/>
          </a:xfrm>
          <a:prstGeom prst="rect">
            <a:avLst/>
          </a:prstGeom>
          <a:noFill/>
        </p:spPr>
        <p:txBody>
          <a:bodyPr wrap="square">
            <a:spAutoFit/>
          </a:bodyPr>
          <a:lstStyle/>
          <a:p>
            <a:pPr marL="14764" indent="-4763" algn="ctr">
              <a:lnSpc>
                <a:spcPct val="115000"/>
              </a:lnSpc>
              <a:spcAft>
                <a:spcPts val="195"/>
              </a:spcAft>
            </a:pPr>
            <a:r>
              <a:rPr lang="ru-RU" sz="2100" b="1" dirty="0" err="1">
                <a:solidFill>
                  <a:srgbClr val="000000"/>
                </a:solidFill>
                <a:latin typeface="Times New Roman" panose="02020603050405020304" pitchFamily="18" charset="0"/>
                <a:ea typeface="Times New Roman" panose="02020603050405020304" pitchFamily="18" charset="0"/>
              </a:rPr>
              <a:t>Управлінські</a:t>
            </a:r>
            <a:r>
              <a:rPr lang="ru-RU" sz="2100" b="1" dirty="0">
                <a:solidFill>
                  <a:srgbClr val="000000"/>
                </a:solidFill>
                <a:latin typeface="Times New Roman" panose="02020603050405020304" pitchFamily="18" charset="0"/>
                <a:ea typeface="Times New Roman" panose="02020603050405020304" pitchFamily="18" charset="0"/>
              </a:rPr>
              <a:t>   </a:t>
            </a:r>
            <a:r>
              <a:rPr lang="ru-RU" sz="2100" b="1" dirty="0" err="1">
                <a:solidFill>
                  <a:srgbClr val="000000"/>
                </a:solidFill>
                <a:latin typeface="Times New Roman" panose="02020603050405020304" pitchFamily="18" charset="0"/>
                <a:ea typeface="Times New Roman" panose="02020603050405020304" pitchFamily="18" charset="0"/>
              </a:rPr>
              <a:t>процеси</a:t>
            </a:r>
            <a:r>
              <a:rPr lang="ru-RU" sz="2100" b="1" dirty="0">
                <a:solidFill>
                  <a:srgbClr val="000000"/>
                </a:solidFill>
                <a:latin typeface="Times New Roman" panose="02020603050405020304" pitchFamily="18" charset="0"/>
                <a:ea typeface="Times New Roman" panose="02020603050405020304" pitchFamily="18" charset="0"/>
              </a:rPr>
              <a:t> закладу </a:t>
            </a:r>
            <a:r>
              <a:rPr lang="ru-RU" sz="2100" b="1" dirty="0" err="1">
                <a:solidFill>
                  <a:srgbClr val="000000"/>
                </a:solidFill>
                <a:latin typeface="Times New Roman" panose="02020603050405020304" pitchFamily="18" charset="0"/>
                <a:ea typeface="Times New Roman" panose="02020603050405020304" pitchFamily="18" charset="0"/>
              </a:rPr>
              <a:t>освіти</a:t>
            </a:r>
            <a:endParaRPr lang="uk-UA" sz="2100" b="1" dirty="0">
              <a:solidFill>
                <a:srgbClr val="000000"/>
              </a:solidFill>
              <a:latin typeface="Times New Roman" panose="02020603050405020304" pitchFamily="18" charset="0"/>
              <a:ea typeface="Times New Roman" panose="02020603050405020304" pitchFamily="18" charset="0"/>
            </a:endParaRPr>
          </a:p>
        </p:txBody>
      </p:sp>
      <p:sp>
        <p:nvSpPr>
          <p:cNvPr id="11" name="Rectangle 20">
            <a:extLst>
              <a:ext uri="{FF2B5EF4-FFF2-40B4-BE49-F238E27FC236}">
                <a16:creationId xmlns:a16="http://schemas.microsoft.com/office/drawing/2014/main" id="{E5623B0A-81CF-5823-C53E-ACB10298C832}"/>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uk-UA" sz="1350"/>
          </a:p>
        </p:txBody>
      </p:sp>
      <p:sp>
        <p:nvSpPr>
          <p:cNvPr id="12" name="Rectangle 21">
            <a:extLst>
              <a:ext uri="{FF2B5EF4-FFF2-40B4-BE49-F238E27FC236}">
                <a16:creationId xmlns:a16="http://schemas.microsoft.com/office/drawing/2014/main" id="{C98D3110-B6C7-DECB-47B4-3583F62238B3}"/>
              </a:ext>
            </a:extLst>
          </p:cNvPr>
          <p:cNvSpPr>
            <a:spLocks noChangeArrowheads="1"/>
          </p:cNvSpPr>
          <p:nvPr/>
        </p:nvSpPr>
        <p:spPr bwMode="auto">
          <a:xfrm>
            <a:off x="8335" y="2062055"/>
            <a:ext cx="385362"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3" name="Rectangle 25">
            <a:extLst>
              <a:ext uri="{FF2B5EF4-FFF2-40B4-BE49-F238E27FC236}">
                <a16:creationId xmlns:a16="http://schemas.microsoft.com/office/drawing/2014/main" id="{B0B2D729-F049-2D52-0EDD-BCC94459C96E}"/>
              </a:ext>
            </a:extLst>
          </p:cNvPr>
          <p:cNvSpPr>
            <a:spLocks noChangeArrowheads="1"/>
          </p:cNvSpPr>
          <p:nvPr/>
        </p:nvSpPr>
        <p:spPr bwMode="auto">
          <a:xfrm>
            <a:off x="8335" y="7305567"/>
            <a:ext cx="66749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4" name="TextBox 13">
            <a:extLst>
              <a:ext uri="{FF2B5EF4-FFF2-40B4-BE49-F238E27FC236}">
                <a16:creationId xmlns:a16="http://schemas.microsoft.com/office/drawing/2014/main" id="{317872CC-9468-BAD0-6820-58E54828E6FA}"/>
              </a:ext>
            </a:extLst>
          </p:cNvPr>
          <p:cNvSpPr txBox="1"/>
          <p:nvPr/>
        </p:nvSpPr>
        <p:spPr>
          <a:xfrm>
            <a:off x="201016" y="1768460"/>
            <a:ext cx="8711804" cy="4791440"/>
          </a:xfrm>
          <a:prstGeom prst="rect">
            <a:avLst/>
          </a:prstGeom>
          <a:noFill/>
        </p:spPr>
        <p:txBody>
          <a:bodyPr wrap="square">
            <a:spAutoFit/>
          </a:bodyPr>
          <a:lstStyle/>
          <a:p>
            <a:pPr marL="8573" indent="-4763">
              <a:lnSpc>
                <a:spcPct val="115000"/>
              </a:lnSpc>
              <a:spcAft>
                <a:spcPts val="195"/>
              </a:spcAft>
            </a:pPr>
            <a:r>
              <a:rPr lang="uk-UA"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Стратегічні завдання:</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57175" indent="-257175" algn="just" fontAlgn="base">
              <a:lnSpc>
                <a:spcPct val="115000"/>
              </a:lnSpc>
              <a:spcAft>
                <a:spcPts val="195"/>
              </a:spcAft>
              <a:buClr>
                <a:srgbClr val="333333"/>
              </a:buClr>
              <a:buSzPts val="1300"/>
              <a:buFont typeface="Arial" panose="020B0604020202020204" pitchFamily="34" charset="0"/>
              <a:buChar char="•"/>
            </a:pPr>
            <a:r>
              <a:rPr lang="uk-UA" sz="1600" b="1" dirty="0">
                <a:solidFill>
                  <a:srgbClr val="00B050"/>
                </a:solidFill>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Систематичний моніторинг </a:t>
            </a:r>
            <a:r>
              <a:rPr lang="uk-UA" sz="1600" dirty="0">
                <a:solidFill>
                  <a:srgbClr val="000000"/>
                </a:solidFill>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-підвищення ефективності освітнього процесу на основі результатів моніторингу, здійсненого в закладі; </a:t>
            </a:r>
          </a:p>
          <a:p>
            <a:pPr marL="257175" indent="-257175" algn="just" fontAlgn="base">
              <a:lnSpc>
                <a:spcPct val="115000"/>
              </a:lnSpc>
              <a:spcAft>
                <a:spcPts val="195"/>
              </a:spcAft>
              <a:buClr>
                <a:srgbClr val="333333"/>
              </a:buClr>
              <a:buSzPts val="1300"/>
              <a:buFont typeface="Arial" panose="020B0604020202020204" pitchFamily="34" charset="0"/>
              <a:buChar char="•"/>
            </a:pPr>
            <a:r>
              <a:rPr lang="uk-UA" sz="1600" dirty="0">
                <a:solidFill>
                  <a:srgbClr val="000000"/>
                </a:solidFill>
                <a:uFill>
                  <a:solidFill>
                    <a:srgbClr val="000000"/>
                  </a:solidFill>
                </a:uFill>
                <a:latin typeface="Times New Roman" panose="02020603050405020304" pitchFamily="18" charset="0"/>
                <a:ea typeface="Arial" panose="020B0604020202020204" pitchFamily="34" charset="0"/>
                <a:cs typeface="Times New Roman" panose="02020603050405020304" pitchFamily="18" charset="0"/>
              </a:rPr>
              <a:t>приведення освітнього та управлінського процесів у відповідність до вимог законодавства. </a:t>
            </a:r>
          </a:p>
          <a:p>
            <a:pPr marL="8573" indent="-4763">
              <a:lnSpc>
                <a:spcPct val="115000"/>
              </a:lnSpc>
              <a:spcAft>
                <a:spcPts val="195"/>
              </a:spcAft>
            </a:pPr>
            <a:r>
              <a:rPr lang="uk-UA"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Очікувані результати</a:t>
            </a: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8573" indent="-4763" algn="just">
              <a:lnSpc>
                <a:spcPct val="115000"/>
              </a:lnSpc>
              <a:spcAft>
                <a:spcPts val="195"/>
              </a:spcAft>
            </a:pPr>
            <a:r>
              <a:rPr lang="uk-UA"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Створення освітнього середовища, сприятливого для успішної самореалізації здобувачів освіти та професійного вдосконалення педагогічних працівників. </a:t>
            </a:r>
          </a:p>
          <a:p>
            <a:pPr marL="8573" indent="-4763" algn="just">
              <a:lnSpc>
                <a:spcPct val="115000"/>
              </a:lnSpc>
              <a:spcAft>
                <a:spcPts val="195"/>
              </a:spcAft>
            </a:pPr>
            <a:r>
              <a:rPr lang="uk-UA" sz="1600" b="1" i="1" u="sng" dirty="0">
                <a:latin typeface="Times New Roman" panose="02020603050405020304" pitchFamily="18" charset="0"/>
                <a:ea typeface="Times New Roman" panose="02020603050405020304" pitchFamily="18" charset="0"/>
              </a:rPr>
              <a:t>Ключові завдання:</a:t>
            </a:r>
            <a:endParaRPr lang="uk-UA" sz="1600" dirty="0">
              <a:latin typeface="Times New Roman" panose="02020603050405020304" pitchFamily="18" charset="0"/>
              <a:ea typeface="Times New Roman" panose="02020603050405020304" pitchFamily="18" charset="0"/>
            </a:endParaRPr>
          </a:p>
          <a:p>
            <a:pPr marL="8573" indent="-4763" algn="just">
              <a:lnSpc>
                <a:spcPct val="115000"/>
              </a:lnSpc>
              <a:spcAft>
                <a:spcPts val="195"/>
              </a:spcAft>
            </a:pPr>
            <a:r>
              <a:rPr lang="uk-UA" sz="1600" dirty="0">
                <a:latin typeface="Times New Roman" panose="02020603050405020304" pitchFamily="18" charset="0"/>
                <a:ea typeface="Times New Roman" panose="02020603050405020304" pitchFamily="18" charset="0"/>
              </a:rPr>
              <a:t>•	Управління якістю освіти з допомогою нових інноваційних технологій та освітнього моніторингу.</a:t>
            </a:r>
          </a:p>
          <a:p>
            <a:pPr marL="8573" indent="-4763" algn="just">
              <a:lnSpc>
                <a:spcPct val="115000"/>
              </a:lnSpc>
              <a:spcAft>
                <a:spcPts val="195"/>
              </a:spcAft>
            </a:pPr>
            <a:r>
              <a:rPr lang="uk-UA" sz="1600" dirty="0">
                <a:latin typeface="Times New Roman" panose="02020603050405020304" pitchFamily="18" charset="0"/>
                <a:ea typeface="Times New Roman" panose="02020603050405020304" pitchFamily="18" charset="0"/>
              </a:rPr>
              <a:t>•	Забезпечення відповідної підготовки педагогів, здатних якісно надавати освітні послуги здобувачам освіти. </a:t>
            </a:r>
          </a:p>
          <a:p>
            <a:pPr marL="8573" indent="-4763" algn="just">
              <a:lnSpc>
                <a:spcPct val="115000"/>
              </a:lnSpc>
              <a:spcAft>
                <a:spcPts val="195"/>
              </a:spcAft>
            </a:pPr>
            <a:r>
              <a:rPr lang="uk-UA" sz="1600" dirty="0">
                <a:latin typeface="Times New Roman" panose="02020603050405020304" pitchFamily="18" charset="0"/>
                <a:ea typeface="Times New Roman" panose="02020603050405020304" pitchFamily="18" charset="0"/>
              </a:rPr>
              <a:t>•	Виконання завдань розвитку, спрямованих на самореалізацію особистості.</a:t>
            </a:r>
          </a:p>
          <a:p>
            <a:pPr marL="8573" indent="-4763" algn="just">
              <a:lnSpc>
                <a:spcPct val="115000"/>
              </a:lnSpc>
              <a:spcAft>
                <a:spcPts val="195"/>
              </a:spcAft>
            </a:pPr>
            <a:r>
              <a:rPr lang="uk-UA" sz="1600" dirty="0">
                <a:latin typeface="Times New Roman" panose="02020603050405020304" pitchFamily="18" charset="0"/>
                <a:ea typeface="Times New Roman" panose="02020603050405020304" pitchFamily="18" charset="0"/>
              </a:rPr>
              <a:t>•	Створення умов для продуктивної творчої діяльності та проходження сертифікації педагогів.</a:t>
            </a:r>
            <a:endParaRPr lang="uk-UA" sz="1600" dirty="0">
              <a:latin typeface="Times New Roman" panose="02020603050405020304" pitchFamily="18" charset="0"/>
              <a:ea typeface="Times New Roman" panose="02020603050405020304" pitchFamily="18" charset="0"/>
              <a:cs typeface="Times New Roman" panose="02020603050405020304" pitchFamily="18" charset="0"/>
            </a:endParaRPr>
          </a:p>
          <a:p>
            <a:pPr marL="8573" indent="-4763" algn="just">
              <a:lnSpc>
                <a:spcPct val="115000"/>
              </a:lnSpc>
              <a:spcAft>
                <a:spcPts val="195"/>
              </a:spcAft>
            </a:pPr>
            <a:r>
              <a:rPr lang="uk-UA"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uk-UA"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0160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280F82-70EA-4474-ABC7-63823BC10BB1}"/>
              </a:ext>
            </a:extLst>
          </p:cNvPr>
          <p:cNvSpPr>
            <a:spLocks noGrp="1"/>
          </p:cNvSpPr>
          <p:nvPr>
            <p:ph type="title"/>
          </p:nvPr>
        </p:nvSpPr>
        <p:spPr>
          <a:xfrm>
            <a:off x="508001" y="609600"/>
            <a:ext cx="6447501" cy="2675384"/>
          </a:xfrm>
        </p:spPr>
        <p:txBody>
          <a:bodyPr>
            <a:normAutofit/>
          </a:bodyPr>
          <a:lstStyle/>
          <a:p>
            <a:r>
              <a:rPr lang="uk-UA" sz="1800" dirty="0">
                <a:cs typeface="Angsana New" panose="02020603050405020304" pitchFamily="18" charset="-34"/>
              </a:rPr>
              <a:t>Фінансова автономія:  є важливим інструментом для покращення освітнього процесу та розвитку ліцею. Проте, для її успішної реалізації необхідно забезпечити чітке законодавче регулювання, професійну підготовку кадрів та належний контроль за використанням коштів</a:t>
            </a:r>
          </a:p>
        </p:txBody>
      </p:sp>
      <p:sp>
        <p:nvSpPr>
          <p:cNvPr id="3" name="Объект 2">
            <a:extLst>
              <a:ext uri="{FF2B5EF4-FFF2-40B4-BE49-F238E27FC236}">
                <a16:creationId xmlns:a16="http://schemas.microsoft.com/office/drawing/2014/main" id="{8BE079C6-4235-4C07-BA79-0D4C82A6B336}"/>
              </a:ext>
            </a:extLst>
          </p:cNvPr>
          <p:cNvSpPr>
            <a:spLocks noGrp="1"/>
          </p:cNvSpPr>
          <p:nvPr>
            <p:ph idx="1"/>
          </p:nvPr>
        </p:nvSpPr>
        <p:spPr>
          <a:xfrm>
            <a:off x="489765" y="2132856"/>
            <a:ext cx="7826651" cy="4556579"/>
          </a:xfrm>
        </p:spPr>
        <p:txBody>
          <a:bodyPr>
            <a:normAutofit/>
          </a:bodyPr>
          <a:lstStyle/>
          <a:p>
            <a:r>
              <a:rPr lang="uk-UA" dirty="0"/>
              <a:t>Переваги фінансової автономії для ліцею:</a:t>
            </a:r>
          </a:p>
          <a:p>
            <a:r>
              <a:rPr lang="uk-UA" b="1" dirty="0"/>
              <a:t>Підвищення якості освіти:</a:t>
            </a:r>
            <a:endParaRPr lang="uk-UA" dirty="0"/>
          </a:p>
          <a:p>
            <a:r>
              <a:rPr lang="uk-UA" dirty="0"/>
              <a:t>Завдяки можливості самостійно розпоряджатися коштами, ліцей може інвестувати у сучасне обладнання, навчальні матеріали, розвиток педагогічного персоналу, що сприяє підвищенню якості освітнього процесу.</a:t>
            </a:r>
          </a:p>
          <a:p>
            <a:r>
              <a:rPr lang="uk-UA" b="1" dirty="0"/>
              <a:t>Гнучкість та адаптивність:</a:t>
            </a:r>
            <a:endParaRPr lang="uk-UA" dirty="0"/>
          </a:p>
          <a:p>
            <a:r>
              <a:rPr lang="uk-UA" dirty="0"/>
              <a:t>Фінансова автономія дозволяє ліцею швидко реагувати на зміни в освітніх потребах та впроваджувати інноваційні підходи.</a:t>
            </a:r>
          </a:p>
          <a:p>
            <a:r>
              <a:rPr lang="uk-UA" b="1" dirty="0"/>
              <a:t>Збільшення можливостей для розвитку:</a:t>
            </a:r>
            <a:endParaRPr lang="uk-UA" dirty="0"/>
          </a:p>
          <a:p>
            <a:r>
              <a:rPr lang="uk-UA" dirty="0"/>
              <a:t>Завдяки можливості залучати додаткові кошти, ліцей може розширювати свою діяльність, впроваджувати нові освітні програми та проекти.</a:t>
            </a:r>
          </a:p>
          <a:p>
            <a:r>
              <a:rPr lang="uk-UA" b="1" dirty="0"/>
              <a:t>Підвищення мотивації працівників та  здобувачів освіти:</a:t>
            </a:r>
            <a:endParaRPr lang="uk-UA" dirty="0"/>
          </a:p>
          <a:p>
            <a:r>
              <a:rPr lang="uk-UA" dirty="0"/>
              <a:t>Фінансова автономія може стимулювати педагогічних працівників до більш ефективної роботи та впровадження інновацій;  мотивувати учнів до участі в конкурсах, олімпіадах, </a:t>
            </a:r>
            <a:r>
              <a:rPr lang="uk-UA" dirty="0" err="1"/>
              <a:t>проєктах</a:t>
            </a:r>
            <a:r>
              <a:rPr lang="uk-UA" dirty="0"/>
              <a:t> тощо.</a:t>
            </a:r>
          </a:p>
          <a:p>
            <a:endParaRPr lang="uk-UA" dirty="0"/>
          </a:p>
        </p:txBody>
      </p:sp>
    </p:spTree>
    <p:extLst>
      <p:ext uri="{BB962C8B-B14F-4D97-AF65-F5344CB8AC3E}">
        <p14:creationId xmlns:p14="http://schemas.microsoft.com/office/powerpoint/2010/main" val="6227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7E56-04B8-2B8A-CBB1-F32EE857648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35A04395-200B-6B36-29EA-696553495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712"/>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9BB9C8-DBF5-BA33-2BB9-9D0046AA2EBC}"/>
              </a:ext>
            </a:extLst>
          </p:cNvPr>
          <p:cNvSpPr txBox="1"/>
          <p:nvPr/>
        </p:nvSpPr>
        <p:spPr>
          <a:xfrm>
            <a:off x="2772203" y="1157155"/>
            <a:ext cx="4570214" cy="434158"/>
          </a:xfrm>
          <a:prstGeom prst="rect">
            <a:avLst/>
          </a:prstGeom>
          <a:noFill/>
        </p:spPr>
        <p:txBody>
          <a:bodyPr wrap="square">
            <a:spAutoFit/>
          </a:bodyPr>
          <a:lstStyle/>
          <a:p>
            <a:pPr marL="14764" indent="-4763" algn="ctr">
              <a:lnSpc>
                <a:spcPct val="115000"/>
              </a:lnSpc>
              <a:spcAft>
                <a:spcPts val="195"/>
              </a:spcAft>
            </a:pPr>
            <a:r>
              <a:rPr lang="uk-UA" sz="2100" b="1" dirty="0">
                <a:solidFill>
                  <a:srgbClr val="000000"/>
                </a:solidFill>
                <a:latin typeface="Times New Roman" panose="02020603050405020304" pitchFamily="18" charset="0"/>
                <a:ea typeface="Times New Roman" panose="02020603050405020304" pitchFamily="18" charset="0"/>
              </a:rPr>
              <a:t> ОСВІТНЄ СЕРЕДОВИЩЕ</a:t>
            </a:r>
            <a:endParaRPr lang="uk-UA" sz="2100" dirty="0">
              <a:solidFill>
                <a:srgbClr val="000000"/>
              </a:solidFill>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D188457F-5E88-1FF2-70DD-516EFAF11CF5}"/>
              </a:ext>
            </a:extLst>
          </p:cNvPr>
          <p:cNvSpPr txBox="1"/>
          <p:nvPr/>
        </p:nvSpPr>
        <p:spPr>
          <a:xfrm>
            <a:off x="109835" y="1998093"/>
            <a:ext cx="8924330" cy="1394741"/>
          </a:xfrm>
          <a:prstGeom prst="rect">
            <a:avLst/>
          </a:prstGeom>
          <a:noFill/>
        </p:spPr>
        <p:txBody>
          <a:bodyPr wrap="square">
            <a:spAutoFit/>
          </a:bodyPr>
          <a:lstStyle/>
          <a:p>
            <a:pPr marL="143828">
              <a:lnSpc>
                <a:spcPct val="115000"/>
              </a:lnSpc>
              <a:spcBef>
                <a:spcPts val="191"/>
              </a:spcBef>
            </a:pPr>
            <a:r>
              <a:rPr lang="uk-UA" sz="1350" b="1" i="1" u="heavy" dirty="0">
                <a:uFill>
                  <a:solidFill>
                    <a:srgbClr val="000000"/>
                  </a:solidFill>
                </a:uFill>
                <a:latin typeface="Times New Roman" panose="02020603050405020304" pitchFamily="18" charset="0"/>
                <a:ea typeface="Times New Roman" panose="02020603050405020304" pitchFamily="18" charset="0"/>
              </a:rPr>
              <a:t> Ключові</a:t>
            </a:r>
            <a:r>
              <a:rPr lang="uk-UA" sz="1350" b="1" i="1" u="heavy" spc="-15" dirty="0">
                <a:uFill>
                  <a:solidFill>
                    <a:srgbClr val="000000"/>
                  </a:solidFill>
                </a:uFill>
                <a:latin typeface="Times New Roman" panose="02020603050405020304" pitchFamily="18" charset="0"/>
                <a:ea typeface="Times New Roman" panose="02020603050405020304" pitchFamily="18" charset="0"/>
              </a:rPr>
              <a:t> </a:t>
            </a:r>
            <a:r>
              <a:rPr lang="uk-UA" sz="1350" b="1" i="1" u="heavy" dirty="0">
                <a:uFill>
                  <a:solidFill>
                    <a:srgbClr val="000000"/>
                  </a:solidFill>
                </a:uFill>
                <a:latin typeface="Times New Roman" panose="02020603050405020304" pitchFamily="18" charset="0"/>
                <a:ea typeface="Times New Roman" panose="02020603050405020304" pitchFamily="18" charset="0"/>
              </a:rPr>
              <a:t>завдання:</a:t>
            </a:r>
            <a:endParaRPr lang="uk-UA" sz="1350" b="1" i="1" u="sng" dirty="0">
              <a:uFill>
                <a:solidFill>
                  <a:srgbClr val="000000"/>
                </a:solidFill>
              </a:uFill>
              <a:latin typeface="Times New Roman" panose="02020603050405020304" pitchFamily="18" charset="0"/>
              <a:ea typeface="Times New Roman" panose="02020603050405020304" pitchFamily="18" charset="0"/>
            </a:endParaRPr>
          </a:p>
          <a:p>
            <a:pPr marL="257175" indent="-257175">
              <a:lnSpc>
                <a:spcPct val="115000"/>
              </a:lnSpc>
              <a:spcBef>
                <a:spcPts val="150"/>
              </a:spcBef>
              <a:buFont typeface="+mj-lt"/>
              <a:buAutoNum type="arabicPeriod"/>
              <a:tabLst>
                <a:tab pos="279083" algn="l"/>
              </a:tabLst>
            </a:pP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Забезпечення</a:t>
            </a:r>
            <a:r>
              <a:rPr lang="uk-UA" sz="1350" spc="-8"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комфортних</a:t>
            </a:r>
            <a:r>
              <a:rPr lang="uk-UA" sz="1350" spc="-19"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і безпечних</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умов</a:t>
            </a:r>
            <a:r>
              <a:rPr lang="uk-UA" sz="1350" spc="-1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навчання</a:t>
            </a:r>
            <a:r>
              <a:rPr lang="uk-UA" sz="1350" spc="-8"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a:t>
            </a:r>
            <a:r>
              <a:rPr lang="uk-UA" sz="1350" spc="-19"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праці.</a:t>
            </a:r>
          </a:p>
          <a:p>
            <a:pPr marL="257175" marR="153829" indent="-257175">
              <a:lnSpc>
                <a:spcPct val="115000"/>
              </a:lnSpc>
              <a:spcBef>
                <a:spcPts val="188"/>
              </a:spcBef>
              <a:spcAft>
                <a:spcPts val="195"/>
              </a:spcAft>
              <a:buFont typeface="+mj-lt"/>
              <a:buAutoNum type="arabicPeriod"/>
              <a:tabLst>
                <a:tab pos="279083" algn="l"/>
              </a:tabLst>
            </a:pP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Створення освітнього середовища, вільного від будь-яких форм насильства</a:t>
            </a:r>
            <a:r>
              <a:rPr lang="uk-UA" sz="1350" spc="-2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дискримінації.</a:t>
            </a:r>
          </a:p>
          <a:p>
            <a:pPr marL="257175" marR="158115" indent="-257175">
              <a:lnSpc>
                <a:spcPct val="115000"/>
              </a:lnSpc>
              <a:spcAft>
                <a:spcPts val="195"/>
              </a:spcAft>
              <a:buFont typeface="+mj-lt"/>
              <a:buAutoNum type="arabicPeriod"/>
              <a:tabLst>
                <a:tab pos="279083" algn="l"/>
              </a:tabLst>
            </a:pP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Формування</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інклюзивного,</a:t>
            </a:r>
            <a:r>
              <a:rPr lang="uk-UA" sz="1350" spc="259"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розвивального</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  мотивуючого</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a:t>
            </a:r>
            <a:r>
              <a:rPr lang="uk-UA" sz="1350" spc="4"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навчання</a:t>
            </a:r>
            <a:r>
              <a:rPr lang="uk-UA" sz="1350" spc="-25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освітнього</a:t>
            </a:r>
            <a:r>
              <a:rPr lang="uk-UA" sz="1350" spc="-1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простору.</a:t>
            </a:r>
          </a:p>
          <a:p>
            <a:pPr marL="257175" marR="158115" indent="-257175">
              <a:lnSpc>
                <a:spcPct val="115000"/>
              </a:lnSpc>
              <a:spcAft>
                <a:spcPts val="195"/>
              </a:spcAft>
              <a:buFont typeface="+mj-lt"/>
              <a:buAutoNum type="arabicPeriod"/>
              <a:tabLst>
                <a:tab pos="279083" algn="l"/>
              </a:tabLst>
            </a:pPr>
            <a:r>
              <a:rPr lang="uk-UA" sz="13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Батьки – партнери!!!!</a:t>
            </a:r>
            <a:endParaRPr lang="uk-UA" sz="1500" dirty="0">
              <a:solidFill>
                <a:srgbClr val="000000"/>
              </a:solidFill>
              <a:latin typeface="Times New Roman" panose="02020603050405020304" pitchFamily="18" charset="0"/>
              <a:ea typeface="Calibri" panose="020F0502020204030204" pitchFamily="34" charset="0"/>
            </a:endParaRPr>
          </a:p>
        </p:txBody>
      </p:sp>
      <p:sp>
        <p:nvSpPr>
          <p:cNvPr id="16" name="Rectangle 20">
            <a:extLst>
              <a:ext uri="{FF2B5EF4-FFF2-40B4-BE49-F238E27FC236}">
                <a16:creationId xmlns:a16="http://schemas.microsoft.com/office/drawing/2014/main" id="{E65BB5F0-C238-990A-F9F4-73294D924896}"/>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uk-UA" sz="1350"/>
          </a:p>
        </p:txBody>
      </p:sp>
      <p:sp>
        <p:nvSpPr>
          <p:cNvPr id="17" name="Rectangle 21">
            <a:extLst>
              <a:ext uri="{FF2B5EF4-FFF2-40B4-BE49-F238E27FC236}">
                <a16:creationId xmlns:a16="http://schemas.microsoft.com/office/drawing/2014/main" id="{940A0B00-5797-BE09-639A-497D92B4362B}"/>
              </a:ext>
            </a:extLst>
          </p:cNvPr>
          <p:cNvSpPr>
            <a:spLocks noChangeArrowheads="1"/>
          </p:cNvSpPr>
          <p:nvPr/>
        </p:nvSpPr>
        <p:spPr bwMode="auto">
          <a:xfrm>
            <a:off x="8335" y="2062055"/>
            <a:ext cx="385362"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8" name="Rectangle 22">
            <a:extLst>
              <a:ext uri="{FF2B5EF4-FFF2-40B4-BE49-F238E27FC236}">
                <a16:creationId xmlns:a16="http://schemas.microsoft.com/office/drawing/2014/main" id="{2C2309A9-7A2E-2E0B-97C6-49D344F5AB09}"/>
              </a:ext>
            </a:extLst>
          </p:cNvPr>
          <p:cNvSpPr>
            <a:spLocks noChangeArrowheads="1"/>
          </p:cNvSpPr>
          <p:nvPr/>
        </p:nvSpPr>
        <p:spPr bwMode="auto">
          <a:xfrm>
            <a:off x="8335" y="3083611"/>
            <a:ext cx="596958"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20" name="Rectangle 24">
            <a:extLst>
              <a:ext uri="{FF2B5EF4-FFF2-40B4-BE49-F238E27FC236}">
                <a16:creationId xmlns:a16="http://schemas.microsoft.com/office/drawing/2014/main" id="{1407D2AD-943B-B369-441C-90E8661257E8}"/>
              </a:ext>
            </a:extLst>
          </p:cNvPr>
          <p:cNvSpPr>
            <a:spLocks noChangeArrowheads="1"/>
          </p:cNvSpPr>
          <p:nvPr/>
        </p:nvSpPr>
        <p:spPr bwMode="auto">
          <a:xfrm>
            <a:off x="8335" y="5305317"/>
            <a:ext cx="738023"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21" name="Rectangle 25">
            <a:extLst>
              <a:ext uri="{FF2B5EF4-FFF2-40B4-BE49-F238E27FC236}">
                <a16:creationId xmlns:a16="http://schemas.microsoft.com/office/drawing/2014/main" id="{08A0A891-7867-2A8D-08CA-265615A85CD5}"/>
              </a:ext>
            </a:extLst>
          </p:cNvPr>
          <p:cNvSpPr>
            <a:spLocks noChangeArrowheads="1"/>
          </p:cNvSpPr>
          <p:nvPr/>
        </p:nvSpPr>
        <p:spPr bwMode="auto">
          <a:xfrm>
            <a:off x="8335" y="7305567"/>
            <a:ext cx="66749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pic>
        <p:nvPicPr>
          <p:cNvPr id="4" name="Рисунок 3">
            <a:extLst>
              <a:ext uri="{FF2B5EF4-FFF2-40B4-BE49-F238E27FC236}">
                <a16:creationId xmlns:a16="http://schemas.microsoft.com/office/drawing/2014/main" id="{605A1E1E-4348-58AE-A555-7236B57F9B87}"/>
              </a:ext>
            </a:extLst>
          </p:cNvPr>
          <p:cNvPicPr>
            <a:picLocks noChangeAspect="1"/>
          </p:cNvPicPr>
          <p:nvPr/>
        </p:nvPicPr>
        <p:blipFill>
          <a:blip r:embed="rId3">
            <a:extLst>
              <a:ext uri="{28A0092B-C50C-407E-A947-70E740481C1C}">
                <a14:useLocalDpi xmlns:a14="http://schemas.microsoft.com/office/drawing/2010/main" val="0"/>
              </a:ext>
            </a:extLst>
          </a:blip>
          <a:srcRect t="19774" b="7358"/>
          <a:stretch/>
        </p:blipFill>
        <p:spPr>
          <a:xfrm>
            <a:off x="1871965" y="3063770"/>
            <a:ext cx="5400070" cy="2889302"/>
          </a:xfrm>
          <a:prstGeom prst="rect">
            <a:avLst/>
          </a:prstGeom>
        </p:spPr>
      </p:pic>
    </p:spTree>
    <p:extLst>
      <p:ext uri="{BB962C8B-B14F-4D97-AF65-F5344CB8AC3E}">
        <p14:creationId xmlns:p14="http://schemas.microsoft.com/office/powerpoint/2010/main" val="1468444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3771-C664-717E-49E2-2747748777D5}"/>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44B0260D-02A5-10B0-7846-67F7054C1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712"/>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AD5387-F43A-C896-96D0-DEEE68A52F2E}"/>
              </a:ext>
            </a:extLst>
          </p:cNvPr>
          <p:cNvSpPr txBox="1"/>
          <p:nvPr/>
        </p:nvSpPr>
        <p:spPr>
          <a:xfrm>
            <a:off x="2772203" y="1157155"/>
            <a:ext cx="4570214" cy="434158"/>
          </a:xfrm>
          <a:prstGeom prst="rect">
            <a:avLst/>
          </a:prstGeom>
          <a:noFill/>
        </p:spPr>
        <p:txBody>
          <a:bodyPr wrap="square">
            <a:spAutoFit/>
          </a:bodyPr>
          <a:lstStyle/>
          <a:p>
            <a:pPr marL="14764" indent="-4763" algn="ctr">
              <a:lnSpc>
                <a:spcPct val="115000"/>
              </a:lnSpc>
              <a:spcAft>
                <a:spcPts val="195"/>
              </a:spcAft>
            </a:pPr>
            <a:r>
              <a:rPr lang="en-US" sz="2100" b="1" dirty="0">
                <a:solidFill>
                  <a:srgbClr val="000000"/>
                </a:solidFill>
                <a:latin typeface="Times New Roman" panose="02020603050405020304" pitchFamily="18" charset="0"/>
                <a:ea typeface="Times New Roman" panose="02020603050405020304" pitchFamily="18" charset="0"/>
              </a:rPr>
              <a:t> </a:t>
            </a:r>
            <a:r>
              <a:rPr lang="uk-UA" sz="2100" b="1" dirty="0">
                <a:solidFill>
                  <a:srgbClr val="000000"/>
                </a:solidFill>
                <a:latin typeface="Times New Roman" panose="02020603050405020304" pitchFamily="18" charset="0"/>
                <a:ea typeface="Times New Roman" panose="02020603050405020304" pitchFamily="18" charset="0"/>
              </a:rPr>
              <a:t>Освітня діяльність закладу</a:t>
            </a:r>
          </a:p>
        </p:txBody>
      </p:sp>
      <p:sp>
        <p:nvSpPr>
          <p:cNvPr id="10" name="TextBox 9">
            <a:extLst>
              <a:ext uri="{FF2B5EF4-FFF2-40B4-BE49-F238E27FC236}">
                <a16:creationId xmlns:a16="http://schemas.microsoft.com/office/drawing/2014/main" id="{DA5A1B26-E49B-1408-6817-D0B1E81A00F6}"/>
              </a:ext>
            </a:extLst>
          </p:cNvPr>
          <p:cNvSpPr txBox="1"/>
          <p:nvPr/>
        </p:nvSpPr>
        <p:spPr>
          <a:xfrm>
            <a:off x="109834" y="1842402"/>
            <a:ext cx="8924330" cy="299697"/>
          </a:xfrm>
          <a:prstGeom prst="rect">
            <a:avLst/>
          </a:prstGeom>
          <a:noFill/>
        </p:spPr>
        <p:txBody>
          <a:bodyPr wrap="square">
            <a:spAutoFit/>
          </a:bodyPr>
          <a:lstStyle/>
          <a:p>
            <a:pPr marL="121444" marR="1065848" indent="-4763" algn="ctr">
              <a:lnSpc>
                <a:spcPct val="107000"/>
              </a:lnSpc>
              <a:spcAft>
                <a:spcPts val="195"/>
              </a:spcAft>
            </a:pPr>
            <a:r>
              <a:rPr lang="uk-UA" sz="1350" dirty="0">
                <a:solidFill>
                  <a:srgbClr val="222222"/>
                </a:solidFill>
                <a:latin typeface="Times New Roman" panose="02020603050405020304" pitchFamily="18" charset="0"/>
                <a:ea typeface="Times New Roman" panose="02020603050405020304" pitchFamily="18" charset="0"/>
              </a:rPr>
              <a:t>«</a:t>
            </a:r>
            <a:r>
              <a:rPr lang="uk-UA" sz="1350" b="1" dirty="0">
                <a:solidFill>
                  <a:srgbClr val="222222"/>
                </a:solidFill>
                <a:latin typeface="Times New Roman" panose="02020603050405020304" pitchFamily="18" charset="0"/>
                <a:ea typeface="Times New Roman" panose="02020603050405020304" pitchFamily="18" charset="0"/>
              </a:rPr>
              <a:t>Профільна освіта»</a:t>
            </a:r>
            <a:r>
              <a:rPr lang="uk-UA" sz="1350" dirty="0">
                <a:solidFill>
                  <a:srgbClr val="000000"/>
                </a:solidFill>
                <a:latin typeface="Times New Roman" panose="02020603050405020304" pitchFamily="18" charset="0"/>
                <a:ea typeface="Times New Roman" panose="02020603050405020304" pitchFamily="18" charset="0"/>
              </a:rPr>
              <a:t> </a:t>
            </a:r>
          </a:p>
        </p:txBody>
      </p:sp>
      <p:sp>
        <p:nvSpPr>
          <p:cNvPr id="11" name="Rectangle 20">
            <a:extLst>
              <a:ext uri="{FF2B5EF4-FFF2-40B4-BE49-F238E27FC236}">
                <a16:creationId xmlns:a16="http://schemas.microsoft.com/office/drawing/2014/main" id="{122E5126-A4D7-A4B8-8934-5AAF8A10BADF}"/>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uk-UA" sz="1350"/>
          </a:p>
        </p:txBody>
      </p:sp>
      <p:sp>
        <p:nvSpPr>
          <p:cNvPr id="12" name="Rectangle 21">
            <a:extLst>
              <a:ext uri="{FF2B5EF4-FFF2-40B4-BE49-F238E27FC236}">
                <a16:creationId xmlns:a16="http://schemas.microsoft.com/office/drawing/2014/main" id="{DE72EAB1-E103-03EB-8258-83E1DF8E2F4D}"/>
              </a:ext>
            </a:extLst>
          </p:cNvPr>
          <p:cNvSpPr>
            <a:spLocks noChangeArrowheads="1"/>
          </p:cNvSpPr>
          <p:nvPr/>
        </p:nvSpPr>
        <p:spPr bwMode="auto">
          <a:xfrm>
            <a:off x="8335" y="2062055"/>
            <a:ext cx="385362"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3" name="Rectangle 25">
            <a:extLst>
              <a:ext uri="{FF2B5EF4-FFF2-40B4-BE49-F238E27FC236}">
                <a16:creationId xmlns:a16="http://schemas.microsoft.com/office/drawing/2014/main" id="{0E847B60-178D-7E80-B424-D659BA78407B}"/>
              </a:ext>
            </a:extLst>
          </p:cNvPr>
          <p:cNvSpPr>
            <a:spLocks noChangeArrowheads="1"/>
          </p:cNvSpPr>
          <p:nvPr/>
        </p:nvSpPr>
        <p:spPr bwMode="auto">
          <a:xfrm>
            <a:off x="8335" y="7305567"/>
            <a:ext cx="66749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4" name="TextBox 13">
            <a:extLst>
              <a:ext uri="{FF2B5EF4-FFF2-40B4-BE49-F238E27FC236}">
                <a16:creationId xmlns:a16="http://schemas.microsoft.com/office/drawing/2014/main" id="{5CE907E1-9D9A-8FF5-AE85-5B9467AC552A}"/>
              </a:ext>
            </a:extLst>
          </p:cNvPr>
          <p:cNvSpPr txBox="1"/>
          <p:nvPr/>
        </p:nvSpPr>
        <p:spPr>
          <a:xfrm>
            <a:off x="369985" y="2072128"/>
            <a:ext cx="4202014" cy="1267783"/>
          </a:xfrm>
          <a:prstGeom prst="rect">
            <a:avLst/>
          </a:prstGeom>
          <a:noFill/>
        </p:spPr>
        <p:txBody>
          <a:bodyPr wrap="square">
            <a:spAutoFit/>
          </a:bodyPr>
          <a:lstStyle/>
          <a:p>
            <a:pPr marL="116681" marR="47149" indent="217170" algn="just">
              <a:lnSpc>
                <a:spcPct val="115000"/>
              </a:lnSpc>
              <a:spcAft>
                <a:spcPts val="161"/>
              </a:spcAft>
            </a:pPr>
            <a:r>
              <a:rPr lang="uk-UA" sz="1350" b="1" i="1" dirty="0">
                <a:solidFill>
                  <a:srgbClr val="222222"/>
                </a:solidFill>
                <a:latin typeface="Times New Roman" panose="02020603050405020304" pitchFamily="18" charset="0"/>
                <a:ea typeface="Times New Roman" panose="02020603050405020304" pitchFamily="18" charset="0"/>
              </a:rPr>
              <a:t>Мета</a:t>
            </a:r>
            <a:r>
              <a:rPr lang="uk-UA" sz="1350" dirty="0">
                <a:solidFill>
                  <a:srgbClr val="222222"/>
                </a:solidFill>
                <a:latin typeface="Times New Roman" panose="02020603050405020304" pitchFamily="18" charset="0"/>
                <a:ea typeface="Times New Roman" panose="02020603050405020304" pitchFamily="18" charset="0"/>
              </a:rPr>
              <a:t>: забезпечення рівного доступу до здобуття якісної  профільної підготовки здобувачів освіти; виявлення та розвиток професійних інтересів здобувачів освіти; реалізація ідей неперервної освіти впродовж життя;</a:t>
            </a:r>
            <a:r>
              <a:rPr lang="uk-UA" sz="1350" dirty="0">
                <a:solidFill>
                  <a:srgbClr val="000000"/>
                </a:solidFill>
                <a:latin typeface="Times New Roman" panose="02020603050405020304" pitchFamily="18" charset="0"/>
                <a:ea typeface="Times New Roman" panose="02020603050405020304" pitchFamily="18" charset="0"/>
              </a:rPr>
              <a:t> </a:t>
            </a:r>
          </a:p>
        </p:txBody>
      </p:sp>
      <p:pic>
        <p:nvPicPr>
          <p:cNvPr id="5" name="Рисунок 4">
            <a:extLst>
              <a:ext uri="{FF2B5EF4-FFF2-40B4-BE49-F238E27FC236}">
                <a16:creationId xmlns:a16="http://schemas.microsoft.com/office/drawing/2014/main" id="{8D892234-2BF5-17A5-DF5C-B8D0C631D519}"/>
              </a:ext>
            </a:extLst>
          </p:cNvPr>
          <p:cNvPicPr>
            <a:picLocks noChangeAspect="1"/>
          </p:cNvPicPr>
          <p:nvPr/>
        </p:nvPicPr>
        <p:blipFill>
          <a:blip r:embed="rId3">
            <a:extLst>
              <a:ext uri="{28A0092B-C50C-407E-A947-70E740481C1C}">
                <a14:useLocalDpi xmlns:a14="http://schemas.microsoft.com/office/drawing/2010/main" val="0"/>
              </a:ext>
            </a:extLst>
          </a:blip>
          <a:srcRect t="12497" b="8056"/>
          <a:stretch/>
        </p:blipFill>
        <p:spPr>
          <a:xfrm>
            <a:off x="5443534" y="1573316"/>
            <a:ext cx="3700464" cy="2390575"/>
          </a:xfrm>
          <a:prstGeom prst="rect">
            <a:avLst/>
          </a:prstGeom>
        </p:spPr>
      </p:pic>
      <p:pic>
        <p:nvPicPr>
          <p:cNvPr id="18" name="Рисунок 17">
            <a:extLst>
              <a:ext uri="{FF2B5EF4-FFF2-40B4-BE49-F238E27FC236}">
                <a16:creationId xmlns:a16="http://schemas.microsoft.com/office/drawing/2014/main" id="{63077C66-F932-5FB8-07D6-0C2A5ED57E4B}"/>
              </a:ext>
            </a:extLst>
          </p:cNvPr>
          <p:cNvPicPr>
            <a:picLocks noChangeAspect="1"/>
          </p:cNvPicPr>
          <p:nvPr/>
        </p:nvPicPr>
        <p:blipFill>
          <a:blip r:embed="rId4">
            <a:extLst>
              <a:ext uri="{28A0092B-C50C-407E-A947-70E740481C1C}">
                <a14:useLocalDpi xmlns:a14="http://schemas.microsoft.com/office/drawing/2010/main" val="0"/>
              </a:ext>
            </a:extLst>
          </a:blip>
          <a:srcRect t="13822" r="1682" b="5831"/>
          <a:stretch/>
        </p:blipFill>
        <p:spPr>
          <a:xfrm>
            <a:off x="713779" y="3284648"/>
            <a:ext cx="3679628" cy="2697482"/>
          </a:xfrm>
          <a:prstGeom prst="rect">
            <a:avLst/>
          </a:prstGeom>
        </p:spPr>
      </p:pic>
      <p:sp>
        <p:nvSpPr>
          <p:cNvPr id="19" name="TextBox 18">
            <a:extLst>
              <a:ext uri="{FF2B5EF4-FFF2-40B4-BE49-F238E27FC236}">
                <a16:creationId xmlns:a16="http://schemas.microsoft.com/office/drawing/2014/main" id="{AD1BE72F-B99C-CFE9-B066-0691C64A20E0}"/>
              </a:ext>
            </a:extLst>
          </p:cNvPr>
          <p:cNvSpPr txBox="1"/>
          <p:nvPr/>
        </p:nvSpPr>
        <p:spPr>
          <a:xfrm>
            <a:off x="4832151" y="3963891"/>
            <a:ext cx="4202014" cy="1984518"/>
          </a:xfrm>
          <a:prstGeom prst="rect">
            <a:avLst/>
          </a:prstGeom>
          <a:noFill/>
        </p:spPr>
        <p:txBody>
          <a:bodyPr wrap="square">
            <a:spAutoFit/>
          </a:bodyPr>
          <a:lstStyle/>
          <a:p>
            <a:pPr marL="116681" marR="47149" indent="217170" algn="just">
              <a:lnSpc>
                <a:spcPct val="115000"/>
              </a:lnSpc>
              <a:spcAft>
                <a:spcPts val="146"/>
              </a:spcAft>
            </a:pPr>
            <a:r>
              <a:rPr lang="uk-UA" sz="1350" b="1" i="1" dirty="0">
                <a:solidFill>
                  <a:srgbClr val="222222"/>
                </a:solidFill>
                <a:latin typeface="Times New Roman" panose="02020603050405020304" pitchFamily="18" charset="0"/>
                <a:ea typeface="Times New Roman" panose="02020603050405020304" pitchFamily="18" charset="0"/>
              </a:rPr>
              <a:t>Пріоритети</a:t>
            </a:r>
            <a:r>
              <a:rPr lang="uk-UA" sz="1350" dirty="0">
                <a:solidFill>
                  <a:srgbClr val="222222"/>
                </a:solidFill>
                <a:latin typeface="Times New Roman" panose="02020603050405020304" pitchFamily="18" charset="0"/>
                <a:ea typeface="Times New Roman" panose="02020603050405020304" pitchFamily="18" charset="0"/>
              </a:rPr>
              <a:t>: формування соціальної, комунікативної, інформаційної, технічної, технологічної  та  інших </a:t>
            </a:r>
            <a:r>
              <a:rPr lang="uk-UA" sz="1350" dirty="0" err="1">
                <a:solidFill>
                  <a:srgbClr val="222222"/>
                </a:solidFill>
                <a:latin typeface="Times New Roman" panose="02020603050405020304" pitchFamily="18" charset="0"/>
                <a:ea typeface="Times New Roman" panose="02020603050405020304" pitchFamily="18" charset="0"/>
              </a:rPr>
              <a:t>компетентностей</a:t>
            </a:r>
            <a:r>
              <a:rPr lang="uk-UA" sz="1350" dirty="0">
                <a:solidFill>
                  <a:srgbClr val="222222"/>
                </a:solidFill>
                <a:latin typeface="Times New Roman" panose="02020603050405020304" pitchFamily="18" charset="0"/>
                <a:ea typeface="Times New Roman" panose="02020603050405020304" pitchFamily="18" charset="0"/>
              </a:rPr>
              <a:t>  здобувачів освіти на </a:t>
            </a:r>
            <a:r>
              <a:rPr lang="uk-UA" sz="1350" dirty="0" err="1">
                <a:solidFill>
                  <a:srgbClr val="222222"/>
                </a:solidFill>
                <a:latin typeface="Times New Roman" panose="02020603050405020304" pitchFamily="18" charset="0"/>
                <a:ea typeface="Times New Roman" panose="02020603050405020304" pitchFamily="18" charset="0"/>
              </a:rPr>
              <a:t>дпрофільному</a:t>
            </a:r>
            <a:r>
              <a:rPr lang="uk-UA" sz="1350" dirty="0">
                <a:solidFill>
                  <a:srgbClr val="222222"/>
                </a:solidFill>
                <a:latin typeface="Times New Roman" panose="02020603050405020304" pitchFamily="18" charset="0"/>
                <a:ea typeface="Times New Roman" panose="02020603050405020304" pitchFamily="18" charset="0"/>
              </a:rPr>
              <a:t> рівні та створення умов для врахування й розвитку </a:t>
            </a:r>
            <a:r>
              <a:rPr lang="uk-UA" sz="1350" dirty="0" err="1">
                <a:solidFill>
                  <a:srgbClr val="222222"/>
                </a:solidFill>
                <a:latin typeface="Times New Roman" panose="02020603050405020304" pitchFamily="18" charset="0"/>
                <a:ea typeface="Times New Roman" panose="02020603050405020304" pitchFamily="18" charset="0"/>
              </a:rPr>
              <a:t>начальнопізнавальних</a:t>
            </a:r>
            <a:r>
              <a:rPr lang="uk-UA" sz="1350" dirty="0">
                <a:solidFill>
                  <a:srgbClr val="222222"/>
                </a:solidFill>
                <a:latin typeface="Times New Roman" panose="02020603050405020304" pitchFamily="18" charset="0"/>
                <a:ea typeface="Times New Roman" panose="02020603050405020304" pitchFamily="18" charset="0"/>
              </a:rPr>
              <a:t> і професійних інтересів, нахилів, здібностей і потреб здобувачів освіти в процесі їхньої профільної середньої підготовки.</a:t>
            </a:r>
            <a:r>
              <a:rPr lang="uk-UA" sz="1350" dirty="0">
                <a:solidFill>
                  <a:srgbClr val="000000"/>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54605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FA33C-16C4-CBD9-07A7-46C8A0A2B67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E38DBE2C-CFC4-6285-8B86-59966CD84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712"/>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B49E92D-29B7-651A-315E-2D4E69F95AFC}"/>
              </a:ext>
            </a:extLst>
          </p:cNvPr>
          <p:cNvSpPr txBox="1"/>
          <p:nvPr/>
        </p:nvSpPr>
        <p:spPr>
          <a:xfrm>
            <a:off x="1735466" y="1085572"/>
            <a:ext cx="6643688" cy="434158"/>
          </a:xfrm>
          <a:prstGeom prst="rect">
            <a:avLst/>
          </a:prstGeom>
          <a:noFill/>
        </p:spPr>
        <p:txBody>
          <a:bodyPr wrap="square">
            <a:spAutoFit/>
          </a:bodyPr>
          <a:lstStyle/>
          <a:p>
            <a:pPr marL="14764" indent="-4763" algn="ctr">
              <a:lnSpc>
                <a:spcPct val="115000"/>
              </a:lnSpc>
              <a:spcAft>
                <a:spcPts val="195"/>
              </a:spcAft>
            </a:pPr>
            <a:r>
              <a:rPr lang="uk-UA" sz="2100" b="1" dirty="0">
                <a:solidFill>
                  <a:srgbClr val="000000"/>
                </a:solidFill>
                <a:latin typeface="Times New Roman" panose="02020603050405020304" pitchFamily="18" charset="0"/>
                <a:ea typeface="Times New Roman" panose="02020603050405020304" pitchFamily="18" charset="0"/>
              </a:rPr>
              <a:t>Педагогічна діяльність педагогічних працівників</a:t>
            </a:r>
          </a:p>
        </p:txBody>
      </p:sp>
      <p:sp>
        <p:nvSpPr>
          <p:cNvPr id="11" name="Rectangle 20">
            <a:extLst>
              <a:ext uri="{FF2B5EF4-FFF2-40B4-BE49-F238E27FC236}">
                <a16:creationId xmlns:a16="http://schemas.microsoft.com/office/drawing/2014/main" id="{17F101A8-0CA4-FBCB-72E6-8FF8195881FE}"/>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uk-UA" sz="1350"/>
          </a:p>
        </p:txBody>
      </p:sp>
      <p:sp>
        <p:nvSpPr>
          <p:cNvPr id="12" name="Rectangle 21">
            <a:extLst>
              <a:ext uri="{FF2B5EF4-FFF2-40B4-BE49-F238E27FC236}">
                <a16:creationId xmlns:a16="http://schemas.microsoft.com/office/drawing/2014/main" id="{C7484E10-1168-6BA7-F3FD-3C8E895A253A}"/>
              </a:ext>
            </a:extLst>
          </p:cNvPr>
          <p:cNvSpPr>
            <a:spLocks noChangeArrowheads="1"/>
          </p:cNvSpPr>
          <p:nvPr/>
        </p:nvSpPr>
        <p:spPr bwMode="auto">
          <a:xfrm>
            <a:off x="8335" y="2062055"/>
            <a:ext cx="385362"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3" name="Rectangle 25">
            <a:extLst>
              <a:ext uri="{FF2B5EF4-FFF2-40B4-BE49-F238E27FC236}">
                <a16:creationId xmlns:a16="http://schemas.microsoft.com/office/drawing/2014/main" id="{FD2B455A-6612-37E8-B56C-BDDDF253531E}"/>
              </a:ext>
            </a:extLst>
          </p:cNvPr>
          <p:cNvSpPr>
            <a:spLocks noChangeArrowheads="1"/>
          </p:cNvSpPr>
          <p:nvPr/>
        </p:nvSpPr>
        <p:spPr bwMode="auto">
          <a:xfrm>
            <a:off x="8335" y="7305567"/>
            <a:ext cx="66749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4" name="TextBox 13">
            <a:extLst>
              <a:ext uri="{FF2B5EF4-FFF2-40B4-BE49-F238E27FC236}">
                <a16:creationId xmlns:a16="http://schemas.microsoft.com/office/drawing/2014/main" id="{70F17815-9F74-7EF1-3484-AF87E155384F}"/>
              </a:ext>
            </a:extLst>
          </p:cNvPr>
          <p:cNvSpPr txBox="1"/>
          <p:nvPr/>
        </p:nvSpPr>
        <p:spPr>
          <a:xfrm>
            <a:off x="369987" y="1920278"/>
            <a:ext cx="4202014" cy="3520579"/>
          </a:xfrm>
          <a:prstGeom prst="rect">
            <a:avLst/>
          </a:prstGeom>
          <a:noFill/>
        </p:spPr>
        <p:txBody>
          <a:bodyPr wrap="square">
            <a:spAutoFit/>
          </a:bodyPr>
          <a:lstStyle/>
          <a:p>
            <a:pPr marL="143828">
              <a:lnSpc>
                <a:spcPct val="115000"/>
              </a:lnSpc>
              <a:spcBef>
                <a:spcPts val="188"/>
              </a:spcBef>
            </a:pPr>
            <a:r>
              <a:rPr lang="uk-UA" sz="1350" b="1" i="1" u="heavy" dirty="0">
                <a:uFill>
                  <a:solidFill>
                    <a:srgbClr val="000000"/>
                  </a:solidFill>
                </a:uFill>
                <a:latin typeface="Times New Roman" panose="02020603050405020304" pitchFamily="18" charset="0"/>
                <a:ea typeface="Times New Roman" panose="02020603050405020304" pitchFamily="18" charset="0"/>
              </a:rPr>
              <a:t>Ключові</a:t>
            </a:r>
            <a:r>
              <a:rPr lang="uk-UA" sz="1350" b="1" i="1" u="heavy" spc="-15" dirty="0">
                <a:uFill>
                  <a:solidFill>
                    <a:srgbClr val="000000"/>
                  </a:solidFill>
                </a:uFill>
                <a:latin typeface="Times New Roman" panose="02020603050405020304" pitchFamily="18" charset="0"/>
                <a:ea typeface="Times New Roman" panose="02020603050405020304" pitchFamily="18" charset="0"/>
              </a:rPr>
              <a:t> </a:t>
            </a:r>
            <a:r>
              <a:rPr lang="uk-UA" sz="1350" b="1" i="1" u="heavy" dirty="0">
                <a:uFill>
                  <a:solidFill>
                    <a:srgbClr val="000000"/>
                  </a:solidFill>
                </a:uFill>
                <a:latin typeface="Times New Roman" panose="02020603050405020304" pitchFamily="18" charset="0"/>
                <a:ea typeface="Times New Roman" panose="02020603050405020304" pitchFamily="18" charset="0"/>
              </a:rPr>
              <a:t>завдання:</a:t>
            </a:r>
            <a:endParaRPr lang="uk-UA" sz="1350" b="1" i="1" u="sng" dirty="0">
              <a:uFill>
                <a:solidFill>
                  <a:srgbClr val="000000"/>
                </a:solidFill>
              </a:uFill>
              <a:latin typeface="Times New Roman" panose="02020603050405020304" pitchFamily="18" charset="0"/>
              <a:ea typeface="Times New Roman" panose="02020603050405020304" pitchFamily="18" charset="0"/>
            </a:endParaRPr>
          </a:p>
          <a:p>
            <a:pPr marL="8573" indent="-4763">
              <a:lnSpc>
                <a:spcPct val="115000"/>
              </a:lnSpc>
              <a:spcAft>
                <a:spcPts val="195"/>
              </a:spcAft>
              <a:tabLst>
                <a:tab pos="347186" algn="l"/>
                <a:tab pos="347663" algn="l"/>
                <a:tab pos="1050608" algn="l"/>
                <a:tab pos="1758791" algn="l"/>
                <a:tab pos="2364105" algn="l"/>
                <a:tab pos="2897505" algn="l"/>
                <a:tab pos="3760946" algn="l"/>
              </a:tabLst>
            </a:pPr>
            <a:r>
              <a:rPr lang="uk-UA" sz="1350" dirty="0">
                <a:solidFill>
                  <a:srgbClr val="000000"/>
                </a:solidFill>
                <a:latin typeface="Times New Roman" panose="02020603050405020304" pitchFamily="18" charset="0"/>
                <a:ea typeface="Times New Roman" panose="02020603050405020304" pitchFamily="18" charset="0"/>
              </a:rPr>
              <a:t>1. Створення	атмосфери	творчого пошуку оригінальних	</a:t>
            </a:r>
            <a:r>
              <a:rPr lang="uk-UA" sz="1350" spc="-4" dirty="0">
                <a:solidFill>
                  <a:srgbClr val="000000"/>
                </a:solidFill>
                <a:latin typeface="Times New Roman" panose="02020603050405020304" pitchFamily="18" charset="0"/>
                <a:ea typeface="Times New Roman" panose="02020603050405020304" pitchFamily="18" charset="0"/>
              </a:rPr>
              <a:t>нестандартних</a:t>
            </a:r>
            <a:r>
              <a:rPr lang="uk-UA" sz="1350" spc="-25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рішень</a:t>
            </a:r>
            <a:r>
              <a:rPr lang="uk-UA" sz="1350" spc="-8"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педагогічних</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проблем.</a:t>
            </a:r>
          </a:p>
          <a:p>
            <a:pPr marL="8573" indent="-4763">
              <a:lnSpc>
                <a:spcPct val="115000"/>
              </a:lnSpc>
              <a:spcAft>
                <a:spcPts val="195"/>
              </a:spcAft>
              <a:tabLst>
                <a:tab pos="347186" algn="l"/>
                <a:tab pos="347663" algn="l"/>
              </a:tabLst>
            </a:pPr>
            <a:r>
              <a:rPr lang="uk-UA" sz="1350" dirty="0">
                <a:solidFill>
                  <a:srgbClr val="000000"/>
                </a:solidFill>
                <a:latin typeface="Times New Roman" panose="02020603050405020304" pitchFamily="18" charset="0"/>
                <a:ea typeface="Times New Roman" panose="02020603050405020304" pitchFamily="18" charset="0"/>
              </a:rPr>
              <a:t> 2.Постійне</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підвищення</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професійного</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рівня</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та</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педагогічної</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майстерності</a:t>
            </a:r>
            <a:r>
              <a:rPr lang="uk-UA" sz="1350" spc="-25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викладачів</a:t>
            </a:r>
            <a:r>
              <a:rPr lang="uk-UA" sz="1350" spc="-1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закладу.</a:t>
            </a:r>
          </a:p>
          <a:p>
            <a:pPr marL="8573" indent="-4763">
              <a:lnSpc>
                <a:spcPct val="115000"/>
              </a:lnSpc>
              <a:spcAft>
                <a:spcPts val="195"/>
              </a:spcAft>
              <a:tabLst>
                <a:tab pos="347186" algn="l"/>
                <a:tab pos="347663" algn="l"/>
              </a:tabLst>
            </a:pPr>
            <a:r>
              <a:rPr lang="uk-UA" sz="1350" dirty="0">
                <a:solidFill>
                  <a:srgbClr val="000000"/>
                </a:solidFill>
                <a:latin typeface="Times New Roman" panose="02020603050405020304" pitchFamily="18" charset="0"/>
                <a:ea typeface="Times New Roman" panose="02020603050405020304" pitchFamily="18" charset="0"/>
              </a:rPr>
              <a:t>3.Формування</a:t>
            </a:r>
            <a:r>
              <a:rPr lang="uk-UA" sz="1350" spc="158"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в</a:t>
            </a:r>
            <a:r>
              <a:rPr lang="uk-UA" sz="1350" spc="150"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педагогів</a:t>
            </a:r>
            <a:r>
              <a:rPr lang="uk-UA" sz="1350" spc="150"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готовності</a:t>
            </a:r>
            <a:r>
              <a:rPr lang="uk-UA" sz="1350" spc="150"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до</a:t>
            </a:r>
            <a:r>
              <a:rPr lang="uk-UA" sz="1350" spc="150"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проходження</a:t>
            </a:r>
            <a:r>
              <a:rPr lang="uk-UA" sz="1350" spc="158"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сертифікації</a:t>
            </a:r>
            <a:r>
              <a:rPr lang="uk-UA" sz="1350" spc="158"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та</a:t>
            </a:r>
            <a:r>
              <a:rPr lang="uk-UA" sz="1350" spc="-25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здійснення</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інноваційної</a:t>
            </a:r>
            <a:r>
              <a:rPr lang="uk-UA" sz="1350" spc="-1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освітньої</a:t>
            </a:r>
            <a:r>
              <a:rPr lang="uk-UA" sz="1350" spc="-8"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діяльності на</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різних</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рівнях.</a:t>
            </a:r>
          </a:p>
          <a:p>
            <a:pPr marL="8573" indent="-4763">
              <a:lnSpc>
                <a:spcPct val="115000"/>
              </a:lnSpc>
              <a:spcAft>
                <a:spcPts val="195"/>
              </a:spcAft>
              <a:tabLst>
                <a:tab pos="347186" algn="l"/>
                <a:tab pos="347663" algn="l"/>
              </a:tabLst>
            </a:pPr>
            <a:r>
              <a:rPr lang="uk-UA" sz="1350" dirty="0">
                <a:solidFill>
                  <a:srgbClr val="000000"/>
                </a:solidFill>
                <a:latin typeface="Times New Roman" panose="02020603050405020304" pitchFamily="18" charset="0"/>
                <a:ea typeface="Times New Roman" panose="02020603050405020304" pitchFamily="18" charset="0"/>
              </a:rPr>
              <a:t>4. Оволодіння	педагогікою	співпраці та співтворчості на </a:t>
            </a:r>
            <a:r>
              <a:rPr lang="uk-UA" sz="1350" spc="-4" dirty="0">
                <a:solidFill>
                  <a:srgbClr val="000000"/>
                </a:solidFill>
                <a:latin typeface="Times New Roman" panose="02020603050405020304" pitchFamily="18" charset="0"/>
                <a:ea typeface="Times New Roman" panose="02020603050405020304" pitchFamily="18" charset="0"/>
              </a:rPr>
              <a:t>принципах</a:t>
            </a:r>
            <a:r>
              <a:rPr lang="uk-UA" sz="1350" spc="-25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особистісно-орієнтованих </a:t>
            </a:r>
            <a:r>
              <a:rPr lang="uk-UA" sz="1350" dirty="0" err="1">
                <a:solidFill>
                  <a:srgbClr val="000000"/>
                </a:solidFill>
                <a:latin typeface="Times New Roman" panose="02020603050405020304" pitchFamily="18" charset="0"/>
                <a:ea typeface="Times New Roman" panose="02020603050405020304" pitchFamily="18" charset="0"/>
              </a:rPr>
              <a:t>методик</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надання</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освітніх</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послуг.</a:t>
            </a:r>
          </a:p>
          <a:p>
            <a:pPr marL="8573" indent="-4763">
              <a:lnSpc>
                <a:spcPct val="115000"/>
              </a:lnSpc>
              <a:spcAft>
                <a:spcPts val="195"/>
              </a:spcAft>
              <a:tabLst>
                <a:tab pos="347186" algn="l"/>
                <a:tab pos="347663" algn="l"/>
                <a:tab pos="1344454" algn="l"/>
                <a:tab pos="2050256" algn="l"/>
                <a:tab pos="2309813" algn="l"/>
                <a:tab pos="3205163" algn="l"/>
                <a:tab pos="3763804" algn="l"/>
                <a:tab pos="4037648" algn="l"/>
              </a:tabLst>
            </a:pPr>
            <a:r>
              <a:rPr lang="uk-UA" sz="1350" dirty="0">
                <a:solidFill>
                  <a:srgbClr val="000000"/>
                </a:solidFill>
                <a:latin typeface="Times New Roman" panose="02020603050405020304" pitchFamily="18" charset="0"/>
                <a:ea typeface="Times New Roman" panose="02020603050405020304" pitchFamily="18" charset="0"/>
              </a:rPr>
              <a:t>5. Налагодження	співпраці	зі	здобувачами освіти, їх </a:t>
            </a:r>
            <a:r>
              <a:rPr lang="uk-UA" sz="1350" spc="-4" dirty="0">
                <a:solidFill>
                  <a:srgbClr val="000000"/>
                </a:solidFill>
                <a:latin typeface="Times New Roman" panose="02020603050405020304" pitchFamily="18" charset="0"/>
                <a:ea typeface="Times New Roman" panose="02020603050405020304" pitchFamily="18" charset="0"/>
              </a:rPr>
              <a:t>батьками,</a:t>
            </a:r>
            <a:r>
              <a:rPr lang="uk-UA" sz="1350" spc="-251"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працівниками</a:t>
            </a:r>
            <a:r>
              <a:rPr lang="uk-UA" sz="1350" spc="-4"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закладу</a:t>
            </a:r>
            <a:r>
              <a:rPr lang="uk-UA" sz="1350" spc="-15" dirty="0">
                <a:solidFill>
                  <a:srgbClr val="000000"/>
                </a:solidFill>
                <a:latin typeface="Times New Roman" panose="02020603050405020304" pitchFamily="18" charset="0"/>
                <a:ea typeface="Times New Roman" panose="02020603050405020304" pitchFamily="18" charset="0"/>
              </a:rPr>
              <a:t> </a:t>
            </a:r>
            <a:r>
              <a:rPr lang="uk-UA" sz="1350" dirty="0">
                <a:solidFill>
                  <a:srgbClr val="000000"/>
                </a:solidFill>
                <a:latin typeface="Times New Roman" panose="02020603050405020304" pitchFamily="18" charset="0"/>
                <a:ea typeface="Times New Roman" panose="02020603050405020304" pitchFamily="18" charset="0"/>
              </a:rPr>
              <a:t>освіти.</a:t>
            </a:r>
          </a:p>
        </p:txBody>
      </p:sp>
      <p:pic>
        <p:nvPicPr>
          <p:cNvPr id="4" name="Рисунок 3">
            <a:extLst>
              <a:ext uri="{FF2B5EF4-FFF2-40B4-BE49-F238E27FC236}">
                <a16:creationId xmlns:a16="http://schemas.microsoft.com/office/drawing/2014/main" id="{DA048A2B-D185-C809-0003-D374420FBB89}"/>
              </a:ext>
            </a:extLst>
          </p:cNvPr>
          <p:cNvPicPr>
            <a:picLocks noChangeAspect="1"/>
          </p:cNvPicPr>
          <p:nvPr/>
        </p:nvPicPr>
        <p:blipFill>
          <a:blip r:embed="rId3">
            <a:extLst>
              <a:ext uri="{28A0092B-C50C-407E-A947-70E740481C1C}">
                <a14:useLocalDpi xmlns:a14="http://schemas.microsoft.com/office/drawing/2010/main" val="0"/>
              </a:ext>
            </a:extLst>
          </a:blip>
          <a:srcRect l="4887" t="12431" r="6917" b="6725"/>
          <a:stretch/>
        </p:blipFill>
        <p:spPr>
          <a:xfrm>
            <a:off x="4845545" y="2099208"/>
            <a:ext cx="3857205" cy="3333614"/>
          </a:xfrm>
          <a:prstGeom prst="rect">
            <a:avLst/>
          </a:prstGeom>
        </p:spPr>
      </p:pic>
    </p:spTree>
    <p:extLst>
      <p:ext uri="{BB962C8B-B14F-4D97-AF65-F5344CB8AC3E}">
        <p14:creationId xmlns:p14="http://schemas.microsoft.com/office/powerpoint/2010/main" val="2826527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16C34-C67F-8F86-2E62-19D58559AE74}"/>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3A32EFA4-3B2C-4CCA-3938-2953ECC0B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712"/>
            <a:ext cx="9144000" cy="11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D09F2A-BF4F-DD9D-F889-2345E55AF1F5}"/>
              </a:ext>
            </a:extLst>
          </p:cNvPr>
          <p:cNvSpPr txBox="1"/>
          <p:nvPr/>
        </p:nvSpPr>
        <p:spPr>
          <a:xfrm>
            <a:off x="1735466" y="970445"/>
            <a:ext cx="6643688" cy="805798"/>
          </a:xfrm>
          <a:prstGeom prst="rect">
            <a:avLst/>
          </a:prstGeom>
          <a:noFill/>
        </p:spPr>
        <p:txBody>
          <a:bodyPr wrap="square">
            <a:spAutoFit/>
          </a:bodyPr>
          <a:lstStyle/>
          <a:p>
            <a:pPr marL="14764" indent="-4763" algn="ctr">
              <a:lnSpc>
                <a:spcPct val="115000"/>
              </a:lnSpc>
              <a:spcAft>
                <a:spcPts val="195"/>
              </a:spcAft>
            </a:pPr>
            <a:r>
              <a:rPr lang="ru-RU" sz="2100" b="1" dirty="0">
                <a:solidFill>
                  <a:srgbClr val="000000"/>
                </a:solidFill>
                <a:latin typeface="Times New Roman" panose="02020603050405020304" pitchFamily="18" charset="0"/>
                <a:ea typeface="Times New Roman" panose="02020603050405020304" pitchFamily="18" charset="0"/>
              </a:rPr>
              <a:t>ВПРОВАДЖЕННЯ, КОНТРОЛЬ ТА ОЦІНКА РЕЗУЛЬТАТІВ СТРАТЕГІЇ</a:t>
            </a:r>
            <a:endParaRPr lang="uk-UA" sz="2100" b="1" dirty="0">
              <a:solidFill>
                <a:srgbClr val="000000"/>
              </a:solidFill>
              <a:latin typeface="Times New Roman" panose="02020603050405020304" pitchFamily="18" charset="0"/>
              <a:ea typeface="Times New Roman" panose="02020603050405020304" pitchFamily="18" charset="0"/>
            </a:endParaRPr>
          </a:p>
        </p:txBody>
      </p:sp>
      <p:sp>
        <p:nvSpPr>
          <p:cNvPr id="11" name="Rectangle 20">
            <a:extLst>
              <a:ext uri="{FF2B5EF4-FFF2-40B4-BE49-F238E27FC236}">
                <a16:creationId xmlns:a16="http://schemas.microsoft.com/office/drawing/2014/main" id="{15B96C38-85EE-F437-01CA-7A5744A0676E}"/>
              </a:ext>
            </a:extLst>
          </p:cNvPr>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uk-UA" sz="1350"/>
          </a:p>
        </p:txBody>
      </p:sp>
      <p:sp>
        <p:nvSpPr>
          <p:cNvPr id="12" name="Rectangle 21">
            <a:extLst>
              <a:ext uri="{FF2B5EF4-FFF2-40B4-BE49-F238E27FC236}">
                <a16:creationId xmlns:a16="http://schemas.microsoft.com/office/drawing/2014/main" id="{E30B4C67-0B63-E4FB-E637-7B050A8236CC}"/>
              </a:ext>
            </a:extLst>
          </p:cNvPr>
          <p:cNvSpPr>
            <a:spLocks noChangeArrowheads="1"/>
          </p:cNvSpPr>
          <p:nvPr/>
        </p:nvSpPr>
        <p:spPr bwMode="auto">
          <a:xfrm>
            <a:off x="8335" y="2062055"/>
            <a:ext cx="385362"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3" name="Rectangle 25">
            <a:extLst>
              <a:ext uri="{FF2B5EF4-FFF2-40B4-BE49-F238E27FC236}">
                <a16:creationId xmlns:a16="http://schemas.microsoft.com/office/drawing/2014/main" id="{05034720-8E33-DB4F-412F-CE25F12DEBCB}"/>
              </a:ext>
            </a:extLst>
          </p:cNvPr>
          <p:cNvSpPr>
            <a:spLocks noChangeArrowheads="1"/>
          </p:cNvSpPr>
          <p:nvPr/>
        </p:nvSpPr>
        <p:spPr bwMode="auto">
          <a:xfrm>
            <a:off x="8335" y="7305567"/>
            <a:ext cx="667490"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uk-UA" altLang="uk-UA" sz="975">
                <a:latin typeface="Arial" panose="020B0604020202020204" pitchFamily="34" charset="0"/>
                <a:ea typeface="Times New Roman" panose="02020603050405020304" pitchFamily="18" charset="0"/>
              </a:rPr>
              <a:t>               </a:t>
            </a:r>
            <a:endParaRPr lang="uk-UA" altLang="uk-UA" sz="1350">
              <a:latin typeface="Arial" panose="020B0604020202020204" pitchFamily="34" charset="0"/>
            </a:endParaRPr>
          </a:p>
        </p:txBody>
      </p:sp>
      <p:sp>
        <p:nvSpPr>
          <p:cNvPr id="14" name="TextBox 13">
            <a:extLst>
              <a:ext uri="{FF2B5EF4-FFF2-40B4-BE49-F238E27FC236}">
                <a16:creationId xmlns:a16="http://schemas.microsoft.com/office/drawing/2014/main" id="{98DF75E3-48EA-37C3-6041-380ED636C2EF}"/>
              </a:ext>
            </a:extLst>
          </p:cNvPr>
          <p:cNvSpPr txBox="1"/>
          <p:nvPr/>
        </p:nvSpPr>
        <p:spPr>
          <a:xfrm>
            <a:off x="216099" y="1857820"/>
            <a:ext cx="3851845" cy="4553170"/>
          </a:xfrm>
          <a:prstGeom prst="rect">
            <a:avLst/>
          </a:prstGeom>
          <a:noFill/>
        </p:spPr>
        <p:txBody>
          <a:bodyPr wrap="square">
            <a:spAutoFit/>
          </a:bodyPr>
          <a:lstStyle/>
          <a:p>
            <a:pPr marL="8573" indent="-4763">
              <a:lnSpc>
                <a:spcPct val="115000"/>
              </a:lnSpc>
              <a:spcAft>
                <a:spcPts val="195"/>
              </a:spcAft>
            </a:pPr>
            <a:r>
              <a:rPr lang="uk-UA" sz="1350" b="1" dirty="0">
                <a:solidFill>
                  <a:srgbClr val="000000"/>
                </a:solidFill>
                <a:latin typeface="Times New Roman" panose="02020603050405020304" pitchFamily="18" charset="0"/>
                <a:ea typeface="Times New Roman" panose="02020603050405020304" pitchFamily="18" charset="0"/>
              </a:rPr>
              <a:t>Очікуваний результат. </a:t>
            </a:r>
            <a:endParaRPr lang="uk-UA" sz="1350" dirty="0">
              <a:solidFill>
                <a:srgbClr val="000000"/>
              </a:solidFill>
              <a:latin typeface="Times New Roman" panose="02020603050405020304" pitchFamily="18" charset="0"/>
              <a:ea typeface="Times New Roman" panose="02020603050405020304" pitchFamily="18" charset="0"/>
            </a:endParaRP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Забезпечується якісна освіта за новими стандартами через впровадження інноваційних технологій. </a:t>
            </a: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Сформована система освітнього процесу на засадах академічної доброчесності, партнерства учнів, вчителів, батьків і громадськості, історії та традицій закладу. </a:t>
            </a: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Педагогічний колектив – це умотивовані, творчі вчителі, що постійно </a:t>
            </a:r>
            <a:r>
              <a:rPr lang="uk-UA" sz="1350" dirty="0" err="1">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професійно</a:t>
            </a: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розвиваються, володіють прийомами індивідуалізації; </a:t>
            </a: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Оновлена матеріально-технічна та інформаційно-технологічна база нової школи. </a:t>
            </a: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Створені умови для інклюзивного навчання. </a:t>
            </a:r>
          </a:p>
          <a:p>
            <a:pPr marL="257175" indent="-257175" algn="just" fontAlgn="base">
              <a:lnSpc>
                <a:spcPct val="115000"/>
              </a:lnSpc>
              <a:spcAft>
                <a:spcPts val="195"/>
              </a:spcAft>
              <a:buClr>
                <a:srgbClr val="000000"/>
              </a:buClr>
              <a:buSzPts val="1300"/>
              <a:buFont typeface="+mj-lt"/>
              <a:buAutoNum type="arabicPeriod"/>
            </a:pPr>
            <a:r>
              <a:rPr lang="uk-UA" sz="1350" dirty="0">
                <a:solidFill>
                  <a:srgbClr val="00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Створені умови для якісної профільної освіти</a:t>
            </a:r>
          </a:p>
          <a:p>
            <a:pPr marL="8573" indent="-4763" algn="just">
              <a:lnSpc>
                <a:spcPct val="115000"/>
              </a:lnSpc>
              <a:spcAft>
                <a:spcPts val="195"/>
              </a:spcAft>
            </a:pPr>
            <a:r>
              <a:rPr lang="uk-UA" sz="1350" dirty="0">
                <a:solidFill>
                  <a:srgbClr val="000000"/>
                </a:solidFill>
                <a:latin typeface="Times New Roman" panose="02020603050405020304" pitchFamily="18" charset="0"/>
                <a:ea typeface="Times New Roman" panose="02020603050405020304" pitchFamily="18" charset="0"/>
              </a:rPr>
              <a:t>7. Створення позитивного іміджу конкурентоздатного ліцею. </a:t>
            </a:r>
          </a:p>
        </p:txBody>
      </p:sp>
      <p:pic>
        <p:nvPicPr>
          <p:cNvPr id="4" name="Рисунок 3">
            <a:extLst>
              <a:ext uri="{FF2B5EF4-FFF2-40B4-BE49-F238E27FC236}">
                <a16:creationId xmlns:a16="http://schemas.microsoft.com/office/drawing/2014/main" id="{2BBB2A24-0DA1-BC60-56AD-23BAC48D0087}"/>
              </a:ext>
            </a:extLst>
          </p:cNvPr>
          <p:cNvPicPr>
            <a:picLocks noChangeAspect="1"/>
          </p:cNvPicPr>
          <p:nvPr/>
        </p:nvPicPr>
        <p:blipFill>
          <a:blip r:embed="rId3">
            <a:extLst>
              <a:ext uri="{28A0092B-C50C-407E-A947-70E740481C1C}">
                <a14:useLocalDpi xmlns:a14="http://schemas.microsoft.com/office/drawing/2010/main" val="0"/>
              </a:ext>
            </a:extLst>
          </a:blip>
          <a:srcRect t="21381" b="8231"/>
          <a:stretch/>
        </p:blipFill>
        <p:spPr>
          <a:xfrm>
            <a:off x="4264521" y="2501408"/>
            <a:ext cx="4879479" cy="2943816"/>
          </a:xfrm>
          <a:prstGeom prst="rect">
            <a:avLst/>
          </a:prstGeom>
        </p:spPr>
      </p:pic>
    </p:spTree>
    <p:extLst>
      <p:ext uri="{BB962C8B-B14F-4D97-AF65-F5344CB8AC3E}">
        <p14:creationId xmlns:p14="http://schemas.microsoft.com/office/powerpoint/2010/main" val="1502657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3F23337-D065-4B6D-95C3-CB5EA1CD1285}"/>
              </a:ext>
            </a:extLst>
          </p:cNvPr>
          <p:cNvPicPr>
            <a:picLocks noChangeAspect="1"/>
          </p:cNvPicPr>
          <p:nvPr/>
        </p:nvPicPr>
        <p:blipFill rotWithShape="1">
          <a:blip r:embed="rId3"/>
          <a:srcRect t="17727" b="13250"/>
          <a:stretch/>
        </p:blipFill>
        <p:spPr>
          <a:xfrm>
            <a:off x="86411" y="3938004"/>
            <a:ext cx="6120680" cy="2755519"/>
          </a:xfrm>
          <a:prstGeom prst="rect">
            <a:avLst/>
          </a:prstGeom>
          <a:ln>
            <a:solidFill>
              <a:srgbClr val="92D050"/>
            </a:solidFill>
          </a:ln>
          <a:effectLst>
            <a:softEdge rad="63500"/>
          </a:effectLst>
          <a:scene3d>
            <a:camera prst="perspectiveLeft"/>
            <a:lightRig rig="threePt" dir="t"/>
          </a:scene3d>
        </p:spPr>
      </p:pic>
      <p:sp>
        <p:nvSpPr>
          <p:cNvPr id="7" name="TextBox 6">
            <a:extLst>
              <a:ext uri="{FF2B5EF4-FFF2-40B4-BE49-F238E27FC236}">
                <a16:creationId xmlns:a16="http://schemas.microsoft.com/office/drawing/2014/main" id="{839A33C0-6288-46B7-A593-B888487F76F5}"/>
              </a:ext>
            </a:extLst>
          </p:cNvPr>
          <p:cNvSpPr txBox="1"/>
          <p:nvPr/>
        </p:nvSpPr>
        <p:spPr>
          <a:xfrm>
            <a:off x="6372200" y="2921168"/>
            <a:ext cx="2520280" cy="3785652"/>
          </a:xfrm>
          <a:prstGeom prst="rect">
            <a:avLst/>
          </a:prstGeom>
          <a:noFill/>
        </p:spPr>
        <p:txBody>
          <a:bodyPr wrap="square" rtlCol="0">
            <a:spAutoFit/>
          </a:bodyPr>
          <a:lstStyle/>
          <a:p>
            <a:pPr algn="ctr"/>
            <a:r>
              <a:rPr lang="uk-UA" sz="2000" b="1" i="1" dirty="0">
                <a:solidFill>
                  <a:srgbClr val="C00000"/>
                </a:solidFill>
              </a:rPr>
              <a:t>Пишаюсь нашим колективом: творчі, креативні,   готові до змін та інновацій;  професіонали,  які люблять свою справу і дітей! </a:t>
            </a:r>
          </a:p>
          <a:p>
            <a:pPr algn="ctr"/>
            <a:r>
              <a:rPr lang="uk-UA" sz="2000" b="1" i="1" dirty="0">
                <a:solidFill>
                  <a:srgbClr val="C00000"/>
                </a:solidFill>
              </a:rPr>
              <a:t>  Створюють  позитивний імідж закладу! </a:t>
            </a:r>
          </a:p>
        </p:txBody>
      </p:sp>
      <p:pic>
        <p:nvPicPr>
          <p:cNvPr id="12" name="Рисунок 11">
            <a:extLst>
              <a:ext uri="{FF2B5EF4-FFF2-40B4-BE49-F238E27FC236}">
                <a16:creationId xmlns:a16="http://schemas.microsoft.com/office/drawing/2014/main" id="{B9FE4DD9-F4D8-407C-B20F-64F5EE97F9F2}"/>
              </a:ext>
            </a:extLst>
          </p:cNvPr>
          <p:cNvPicPr>
            <a:picLocks noChangeAspect="1"/>
          </p:cNvPicPr>
          <p:nvPr/>
        </p:nvPicPr>
        <p:blipFill rotWithShape="1">
          <a:blip r:embed="rId4"/>
          <a:srcRect l="7558" t="21014" r="13374"/>
          <a:stretch/>
        </p:blipFill>
        <p:spPr>
          <a:xfrm>
            <a:off x="4211960" y="164477"/>
            <a:ext cx="3990262" cy="2655767"/>
          </a:xfrm>
          <a:prstGeom prst="rect">
            <a:avLst/>
          </a:prstGeom>
        </p:spPr>
      </p:pic>
      <p:pic>
        <p:nvPicPr>
          <p:cNvPr id="2" name="Рисунок 1">
            <a:extLst>
              <a:ext uri="{FF2B5EF4-FFF2-40B4-BE49-F238E27FC236}">
                <a16:creationId xmlns:a16="http://schemas.microsoft.com/office/drawing/2014/main" id="{8B98D941-3945-4AB1-BB74-6EB1F4B5B1B3}"/>
              </a:ext>
            </a:extLst>
          </p:cNvPr>
          <p:cNvPicPr>
            <a:picLocks noChangeAspect="1"/>
          </p:cNvPicPr>
          <p:nvPr/>
        </p:nvPicPr>
        <p:blipFill>
          <a:blip r:embed="rId5"/>
          <a:stretch>
            <a:fillRect/>
          </a:stretch>
        </p:blipFill>
        <p:spPr>
          <a:xfrm>
            <a:off x="655696" y="195349"/>
            <a:ext cx="2836184" cy="3639839"/>
          </a:xfrm>
          <a:prstGeom prst="rect">
            <a:avLst/>
          </a:prstGeom>
        </p:spPr>
      </p:pic>
    </p:spTree>
    <p:extLst>
      <p:ext uri="{BB962C8B-B14F-4D97-AF65-F5344CB8AC3E}">
        <p14:creationId xmlns:p14="http://schemas.microsoft.com/office/powerpoint/2010/main" val="246159648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4BB553F-589B-4CD4-BBFE-39521AB569CB}"/>
              </a:ext>
            </a:extLst>
          </p:cNvPr>
          <p:cNvPicPr>
            <a:picLocks noChangeAspect="1"/>
          </p:cNvPicPr>
          <p:nvPr/>
        </p:nvPicPr>
        <p:blipFill rotWithShape="1">
          <a:blip r:embed="rId3"/>
          <a:srcRect l="2076" b="4979"/>
          <a:stretch/>
        </p:blipFill>
        <p:spPr>
          <a:xfrm>
            <a:off x="467545" y="2683076"/>
            <a:ext cx="4896544" cy="4162240"/>
          </a:xfrm>
          <a:prstGeom prst="rect">
            <a:avLst/>
          </a:prstGeom>
          <a:effectLst>
            <a:softEdge rad="63500"/>
          </a:effectLst>
        </p:spPr>
      </p:pic>
      <p:pic>
        <p:nvPicPr>
          <p:cNvPr id="2" name="Рисунок 1">
            <a:extLst>
              <a:ext uri="{FF2B5EF4-FFF2-40B4-BE49-F238E27FC236}">
                <a16:creationId xmlns:a16="http://schemas.microsoft.com/office/drawing/2014/main" id="{B9F4CEC6-DAA5-49DB-B340-A9A4E1905B15}"/>
              </a:ext>
            </a:extLst>
          </p:cNvPr>
          <p:cNvPicPr>
            <a:picLocks noChangeAspect="1"/>
          </p:cNvPicPr>
          <p:nvPr/>
        </p:nvPicPr>
        <p:blipFill>
          <a:blip r:embed="rId4"/>
          <a:stretch>
            <a:fillRect/>
          </a:stretch>
        </p:blipFill>
        <p:spPr>
          <a:xfrm>
            <a:off x="6498717" y="3693866"/>
            <a:ext cx="2412019" cy="3164134"/>
          </a:xfrm>
          <a:prstGeom prst="rect">
            <a:avLst/>
          </a:prstGeom>
          <a:ln>
            <a:solidFill>
              <a:srgbClr val="6600CC"/>
            </a:solidFill>
          </a:ln>
          <a:effectLst>
            <a:glow rad="139700">
              <a:schemeClr val="accent5">
                <a:satMod val="175000"/>
                <a:alpha val="40000"/>
              </a:schemeClr>
            </a:glow>
          </a:effectLst>
        </p:spPr>
      </p:pic>
      <p:graphicFrame>
        <p:nvGraphicFramePr>
          <p:cNvPr id="3" name="Диаграмма 2">
            <a:extLst>
              <a:ext uri="{FF2B5EF4-FFF2-40B4-BE49-F238E27FC236}">
                <a16:creationId xmlns:a16="http://schemas.microsoft.com/office/drawing/2014/main" id="{091C53EE-2115-80FF-CDC9-93F5729558F3}"/>
              </a:ext>
            </a:extLst>
          </p:cNvPr>
          <p:cNvGraphicFramePr/>
          <p:nvPr>
            <p:extLst>
              <p:ext uri="{D42A27DB-BD31-4B8C-83A1-F6EECF244321}">
                <p14:modId xmlns:p14="http://schemas.microsoft.com/office/powerpoint/2010/main" val="1522201420"/>
              </p:ext>
            </p:extLst>
          </p:nvPr>
        </p:nvGraphicFramePr>
        <p:xfrm>
          <a:off x="233264" y="0"/>
          <a:ext cx="8910736" cy="40050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3047862"/>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389A9A-C028-4AA8-B9B1-B3721FACB27D}"/>
              </a:ext>
            </a:extLst>
          </p:cNvPr>
          <p:cNvSpPr txBox="1"/>
          <p:nvPr/>
        </p:nvSpPr>
        <p:spPr>
          <a:xfrm>
            <a:off x="409446" y="3052803"/>
            <a:ext cx="8325108" cy="3416320"/>
          </a:xfrm>
          <a:prstGeom prst="rect">
            <a:avLst/>
          </a:prstGeom>
          <a:noFill/>
        </p:spPr>
        <p:txBody>
          <a:bodyPr wrap="square" rtlCol="0">
            <a:spAutoFit/>
          </a:bodyPr>
          <a:lstStyle/>
          <a:p>
            <a:pPr algn="ctr"/>
            <a:r>
              <a:rPr lang="uk-UA" b="1" dirty="0">
                <a:solidFill>
                  <a:srgbClr val="0000FF"/>
                </a:solidFill>
              </a:rPr>
              <a:t>Маю за честь працювати в громаді,   керівництво якої  ставить в пріоритет   розвиток освіти, культури і спорту!</a:t>
            </a:r>
          </a:p>
          <a:p>
            <a:pPr algn="ctr"/>
            <a:endParaRPr lang="uk-UA" b="1" dirty="0">
              <a:solidFill>
                <a:srgbClr val="0000FF"/>
              </a:solidFill>
            </a:endParaRPr>
          </a:p>
          <a:p>
            <a:pPr algn="ctr"/>
            <a:r>
              <a:rPr lang="uk-UA" b="1" dirty="0">
                <a:solidFill>
                  <a:srgbClr val="0000FF"/>
                </a:solidFill>
              </a:rPr>
              <a:t>Дякую </a:t>
            </a:r>
            <a:r>
              <a:rPr lang="uk-UA" b="1" dirty="0" err="1">
                <a:solidFill>
                  <a:srgbClr val="0000FF"/>
                </a:solidFill>
              </a:rPr>
              <a:t>Авангардівській</a:t>
            </a:r>
            <a:r>
              <a:rPr lang="uk-UA" b="1" dirty="0">
                <a:solidFill>
                  <a:srgbClr val="0000FF"/>
                </a:solidFill>
              </a:rPr>
              <a:t> селищній раді в особі </a:t>
            </a:r>
          </a:p>
          <a:p>
            <a:pPr algn="ctr"/>
            <a:r>
              <a:rPr lang="uk-UA" b="1" dirty="0">
                <a:solidFill>
                  <a:srgbClr val="C00000"/>
                </a:solidFill>
              </a:rPr>
              <a:t>Сергія Григоровича </a:t>
            </a:r>
            <a:r>
              <a:rPr lang="uk-UA" b="1" dirty="0" err="1">
                <a:solidFill>
                  <a:srgbClr val="C00000"/>
                </a:solidFill>
              </a:rPr>
              <a:t>Хрустовського</a:t>
            </a:r>
            <a:r>
              <a:rPr lang="uk-UA" b="1" dirty="0">
                <a:solidFill>
                  <a:srgbClr val="C00000"/>
                </a:solidFill>
              </a:rPr>
              <a:t> </a:t>
            </a:r>
          </a:p>
          <a:p>
            <a:pPr algn="ctr"/>
            <a:endParaRPr lang="uk-UA" b="1" dirty="0">
              <a:solidFill>
                <a:schemeClr val="accent2">
                  <a:lumMod val="75000"/>
                </a:schemeClr>
              </a:solidFill>
            </a:endParaRPr>
          </a:p>
          <a:p>
            <a:pPr algn="ctr"/>
            <a:r>
              <a:rPr lang="uk-UA" b="1" dirty="0">
                <a:solidFill>
                  <a:srgbClr val="0000FF"/>
                </a:solidFill>
              </a:rPr>
              <a:t> та відділу ОКМС громади  в особі </a:t>
            </a:r>
          </a:p>
          <a:p>
            <a:pPr algn="ctr"/>
            <a:r>
              <a:rPr lang="uk-UA" b="1" dirty="0">
                <a:solidFill>
                  <a:srgbClr val="C00000"/>
                </a:solidFill>
              </a:rPr>
              <a:t>Ірини Вікторівни </a:t>
            </a:r>
            <a:r>
              <a:rPr lang="uk-UA" b="1" dirty="0" err="1">
                <a:solidFill>
                  <a:srgbClr val="C00000"/>
                </a:solidFill>
              </a:rPr>
              <a:t>Солотинської</a:t>
            </a:r>
            <a:r>
              <a:rPr lang="uk-UA" b="1" dirty="0">
                <a:solidFill>
                  <a:srgbClr val="C00000"/>
                </a:solidFill>
              </a:rPr>
              <a:t> </a:t>
            </a:r>
          </a:p>
          <a:p>
            <a:pPr algn="ctr"/>
            <a:endParaRPr lang="uk-UA" b="1" dirty="0">
              <a:solidFill>
                <a:srgbClr val="0070C0"/>
              </a:solidFill>
            </a:endParaRPr>
          </a:p>
          <a:p>
            <a:pPr algn="ctr"/>
            <a:r>
              <a:rPr lang="uk-UA" b="1" dirty="0">
                <a:solidFill>
                  <a:srgbClr val="0000FF"/>
                </a:solidFill>
              </a:rPr>
              <a:t>за постійну співпрацю і створення найкращих умов  для навчання та виховання дітей - майбутнього нашої держави, та забезпечення комфортних умов для творчої і плідної  праці педагогічного колективу!</a:t>
            </a:r>
          </a:p>
        </p:txBody>
      </p:sp>
      <p:pic>
        <p:nvPicPr>
          <p:cNvPr id="6" name="Рисунок 5">
            <a:extLst>
              <a:ext uri="{FF2B5EF4-FFF2-40B4-BE49-F238E27FC236}">
                <a16:creationId xmlns:a16="http://schemas.microsoft.com/office/drawing/2014/main" id="{44B80F46-5041-4878-8034-BFE7A1676B38}"/>
              </a:ext>
            </a:extLst>
          </p:cNvPr>
          <p:cNvPicPr>
            <a:picLocks noChangeAspect="1"/>
          </p:cNvPicPr>
          <p:nvPr/>
        </p:nvPicPr>
        <p:blipFill rotWithShape="1">
          <a:blip r:embed="rId2"/>
          <a:srcRect b="12578"/>
          <a:stretch/>
        </p:blipFill>
        <p:spPr>
          <a:xfrm>
            <a:off x="251520" y="0"/>
            <a:ext cx="4738618" cy="2849917"/>
          </a:xfrm>
          <a:prstGeom prst="rect">
            <a:avLst/>
          </a:prstGeom>
        </p:spPr>
      </p:pic>
      <p:pic>
        <p:nvPicPr>
          <p:cNvPr id="2" name="Рисунок 1">
            <a:extLst>
              <a:ext uri="{FF2B5EF4-FFF2-40B4-BE49-F238E27FC236}">
                <a16:creationId xmlns:a16="http://schemas.microsoft.com/office/drawing/2014/main" id="{59258E5C-E055-481B-A27B-B986D343DCA8}"/>
              </a:ext>
            </a:extLst>
          </p:cNvPr>
          <p:cNvPicPr>
            <a:picLocks noChangeAspect="1"/>
          </p:cNvPicPr>
          <p:nvPr/>
        </p:nvPicPr>
        <p:blipFill>
          <a:blip r:embed="rId3"/>
          <a:stretch>
            <a:fillRect/>
          </a:stretch>
        </p:blipFill>
        <p:spPr>
          <a:xfrm>
            <a:off x="5112568" y="388877"/>
            <a:ext cx="3779912" cy="2520729"/>
          </a:xfrm>
          <a:prstGeom prst="rect">
            <a:avLst/>
          </a:prstGeom>
        </p:spPr>
      </p:pic>
    </p:spTree>
    <p:extLst>
      <p:ext uri="{BB962C8B-B14F-4D97-AF65-F5344CB8AC3E}">
        <p14:creationId xmlns:p14="http://schemas.microsoft.com/office/powerpoint/2010/main" val="2049830474"/>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 calcmode="lin" valueType="num">
                                      <p:cBhvr>
                                        <p:cTn id="14"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3" end="3"/>
                                            </p:txEl>
                                          </p:spTgt>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barn(inVertical)">
                                      <p:cBhvr>
                                        <p:cTn id="21" dur="500"/>
                                        <p:tgtEl>
                                          <p:spTgt spid="5">
                                            <p:txEl>
                                              <p:pRg st="5" end="5"/>
                                            </p:txEl>
                                          </p:spTgt>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barn(inVertical)">
                                      <p:cBhvr>
                                        <p:cTn id="25" dur="500"/>
                                        <p:tgtEl>
                                          <p:spTgt spid="5">
                                            <p:txEl>
                                              <p:pRg st="6" end="6"/>
                                            </p:txEl>
                                          </p:spTgt>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4942C1F-39FB-39F9-676B-26C9F5D0DC7E}"/>
              </a:ext>
            </a:extLst>
          </p:cNvPr>
          <p:cNvPicPr>
            <a:picLocks noChangeAspect="1"/>
          </p:cNvPicPr>
          <p:nvPr/>
        </p:nvPicPr>
        <p:blipFill>
          <a:blip r:embed="rId2"/>
          <a:stretch>
            <a:fillRect/>
          </a:stretch>
        </p:blipFill>
        <p:spPr>
          <a:xfrm>
            <a:off x="959303" y="0"/>
            <a:ext cx="5209169" cy="3803095"/>
          </a:xfrm>
          <a:prstGeom prst="rect">
            <a:avLst/>
          </a:prstGeom>
        </p:spPr>
      </p:pic>
      <p:pic>
        <p:nvPicPr>
          <p:cNvPr id="6" name="Рисунок 5">
            <a:extLst>
              <a:ext uri="{FF2B5EF4-FFF2-40B4-BE49-F238E27FC236}">
                <a16:creationId xmlns:a16="http://schemas.microsoft.com/office/drawing/2014/main" id="{FF6CBFF2-CD7D-6395-CFFF-B68441418E1C}"/>
              </a:ext>
            </a:extLst>
          </p:cNvPr>
          <p:cNvPicPr>
            <a:picLocks noChangeAspect="1"/>
          </p:cNvPicPr>
          <p:nvPr/>
        </p:nvPicPr>
        <p:blipFill>
          <a:blip r:embed="rId3"/>
          <a:stretch>
            <a:fillRect/>
          </a:stretch>
        </p:blipFill>
        <p:spPr>
          <a:xfrm>
            <a:off x="6624406" y="115891"/>
            <a:ext cx="2323850" cy="3273029"/>
          </a:xfrm>
          <a:prstGeom prst="rect">
            <a:avLst/>
          </a:prstGeom>
        </p:spPr>
      </p:pic>
      <p:pic>
        <p:nvPicPr>
          <p:cNvPr id="10" name="Рисунок 9">
            <a:extLst>
              <a:ext uri="{FF2B5EF4-FFF2-40B4-BE49-F238E27FC236}">
                <a16:creationId xmlns:a16="http://schemas.microsoft.com/office/drawing/2014/main" id="{A7391191-3555-0E4A-4A0A-B832A71B6405}"/>
              </a:ext>
            </a:extLst>
          </p:cNvPr>
          <p:cNvPicPr>
            <a:picLocks noChangeAspect="1"/>
          </p:cNvPicPr>
          <p:nvPr/>
        </p:nvPicPr>
        <p:blipFill>
          <a:blip r:embed="rId4"/>
          <a:stretch>
            <a:fillRect/>
          </a:stretch>
        </p:blipFill>
        <p:spPr>
          <a:xfrm>
            <a:off x="6648140" y="2523320"/>
            <a:ext cx="2340083" cy="4103475"/>
          </a:xfrm>
          <a:prstGeom prst="rect">
            <a:avLst/>
          </a:prstGeom>
        </p:spPr>
      </p:pic>
      <p:pic>
        <p:nvPicPr>
          <p:cNvPr id="12" name="Рисунок 11">
            <a:extLst>
              <a:ext uri="{FF2B5EF4-FFF2-40B4-BE49-F238E27FC236}">
                <a16:creationId xmlns:a16="http://schemas.microsoft.com/office/drawing/2014/main" id="{643C665D-A62A-6A9B-21B8-518A898CA872}"/>
              </a:ext>
            </a:extLst>
          </p:cNvPr>
          <p:cNvPicPr>
            <a:picLocks noChangeAspect="1"/>
          </p:cNvPicPr>
          <p:nvPr/>
        </p:nvPicPr>
        <p:blipFill rotWithShape="1">
          <a:blip r:embed="rId5"/>
          <a:srcRect t="50000"/>
          <a:stretch/>
        </p:blipFill>
        <p:spPr>
          <a:xfrm>
            <a:off x="155777" y="3808462"/>
            <a:ext cx="3961760" cy="2772885"/>
          </a:xfrm>
          <a:prstGeom prst="rect">
            <a:avLst/>
          </a:prstGeom>
        </p:spPr>
      </p:pic>
      <p:pic>
        <p:nvPicPr>
          <p:cNvPr id="14" name="Рисунок 13">
            <a:extLst>
              <a:ext uri="{FF2B5EF4-FFF2-40B4-BE49-F238E27FC236}">
                <a16:creationId xmlns:a16="http://schemas.microsoft.com/office/drawing/2014/main" id="{85D85AF2-6196-6358-6C3E-1D19BBF495E1}"/>
              </a:ext>
            </a:extLst>
          </p:cNvPr>
          <p:cNvPicPr>
            <a:picLocks noChangeAspect="1"/>
          </p:cNvPicPr>
          <p:nvPr/>
        </p:nvPicPr>
        <p:blipFill>
          <a:blip r:embed="rId6"/>
          <a:stretch>
            <a:fillRect/>
          </a:stretch>
        </p:blipFill>
        <p:spPr>
          <a:xfrm>
            <a:off x="4348550" y="591941"/>
            <a:ext cx="2278706" cy="3357210"/>
          </a:xfrm>
          <a:prstGeom prst="rect">
            <a:avLst/>
          </a:prstGeom>
        </p:spPr>
      </p:pic>
      <p:pic>
        <p:nvPicPr>
          <p:cNvPr id="2" name="Рисунок 1">
            <a:extLst>
              <a:ext uri="{FF2B5EF4-FFF2-40B4-BE49-F238E27FC236}">
                <a16:creationId xmlns:a16="http://schemas.microsoft.com/office/drawing/2014/main" id="{C7BA5BB5-3103-4904-B29E-755BA9E4EB6A}"/>
              </a:ext>
            </a:extLst>
          </p:cNvPr>
          <p:cNvPicPr>
            <a:picLocks noChangeAspect="1"/>
          </p:cNvPicPr>
          <p:nvPr/>
        </p:nvPicPr>
        <p:blipFill>
          <a:blip r:embed="rId7"/>
          <a:stretch>
            <a:fillRect/>
          </a:stretch>
        </p:blipFill>
        <p:spPr>
          <a:xfrm>
            <a:off x="-179216" y="197392"/>
            <a:ext cx="3289190" cy="2325928"/>
          </a:xfrm>
          <a:prstGeom prst="rect">
            <a:avLst/>
          </a:prstGeom>
        </p:spPr>
      </p:pic>
      <p:pic>
        <p:nvPicPr>
          <p:cNvPr id="8" name="Рисунок 7">
            <a:extLst>
              <a:ext uri="{FF2B5EF4-FFF2-40B4-BE49-F238E27FC236}">
                <a16:creationId xmlns:a16="http://schemas.microsoft.com/office/drawing/2014/main" id="{58C9C8B2-C9B6-BF11-C132-C7A70EF06C0C}"/>
              </a:ext>
            </a:extLst>
          </p:cNvPr>
          <p:cNvPicPr>
            <a:picLocks noChangeAspect="1"/>
          </p:cNvPicPr>
          <p:nvPr/>
        </p:nvPicPr>
        <p:blipFill>
          <a:blip r:embed="rId8"/>
          <a:stretch>
            <a:fillRect/>
          </a:stretch>
        </p:blipFill>
        <p:spPr>
          <a:xfrm>
            <a:off x="3563888" y="4298424"/>
            <a:ext cx="3453940" cy="2061570"/>
          </a:xfrm>
          <a:prstGeom prst="rect">
            <a:avLst/>
          </a:prstGeom>
        </p:spPr>
      </p:pic>
    </p:spTree>
    <p:extLst>
      <p:ext uri="{BB962C8B-B14F-4D97-AF65-F5344CB8AC3E}">
        <p14:creationId xmlns:p14="http://schemas.microsoft.com/office/powerpoint/2010/main" val="3072663499"/>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1" presetClass="entr" presetSubtype="1"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par>
                          <p:cTn id="32" fill="hold">
                            <p:stCondLst>
                              <p:cond delay="5000"/>
                            </p:stCondLst>
                            <p:childTnLst>
                              <p:par>
                                <p:cTn id="33" presetID="53" presetClass="entr" presetSubtype="16"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500"/>
                            </p:stCondLst>
                            <p:childTnLst>
                              <p:par>
                                <p:cTn id="39" presetID="45"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anim calcmode="lin" valueType="num">
                                      <p:cBhvr>
                                        <p:cTn id="42" dur="2000" fill="hold"/>
                                        <p:tgtEl>
                                          <p:spTgt spid="3"/>
                                        </p:tgtEl>
                                        <p:attrNameLst>
                                          <p:attrName>ppt_w</p:attrName>
                                        </p:attrNameLst>
                                      </p:cBhvr>
                                      <p:tavLst>
                                        <p:tav tm="0" fmla="#ppt_w*sin(2.5*pi*$)">
                                          <p:val>
                                            <p:fltVal val="0"/>
                                          </p:val>
                                        </p:tav>
                                        <p:tav tm="100000">
                                          <p:val>
                                            <p:fltVal val="1"/>
                                          </p:val>
                                        </p:tav>
                                      </p:tavLst>
                                    </p:anim>
                                    <p:anim calcmode="lin" valueType="num">
                                      <p:cBhvr>
                                        <p:cTn id="4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0BB577D4-7528-9BD1-28B9-9F15BD2A6F22}"/>
              </a:ext>
            </a:extLst>
          </p:cNvPr>
          <p:cNvPicPr>
            <a:picLocks noChangeAspect="1"/>
          </p:cNvPicPr>
          <p:nvPr/>
        </p:nvPicPr>
        <p:blipFill rotWithShape="1">
          <a:blip r:embed="rId3"/>
          <a:srcRect l="3398" t="17068" r="8574" b="35143"/>
          <a:stretch/>
        </p:blipFill>
        <p:spPr>
          <a:xfrm>
            <a:off x="6197470" y="232898"/>
            <a:ext cx="2702478" cy="3196102"/>
          </a:xfrm>
          <a:prstGeom prst="rect">
            <a:avLst/>
          </a:prstGeom>
          <a:ln>
            <a:noFill/>
          </a:ln>
          <a:effectLst>
            <a:glow rad="139700">
              <a:schemeClr val="accent3">
                <a:satMod val="175000"/>
                <a:alpha val="40000"/>
              </a:schemeClr>
            </a:glow>
            <a:outerShdw blurRad="225425" dist="50800" dir="5220000" algn="ctr">
              <a:srgbClr val="000000">
                <a:alpha val="33000"/>
              </a:srgbClr>
            </a:outerShdw>
          </a:effectLst>
          <a:scene3d>
            <a:camera prst="obliqueTopRight"/>
            <a:lightRig rig="harsh" dir="t">
              <a:rot lat="0" lon="0" rev="3000000"/>
            </a:lightRig>
          </a:scene3d>
          <a:sp3d extrusionH="254000" contourW="19050">
            <a:bevelT w="82550" h="44450" prst="angle"/>
            <a:bevelB w="82550" h="44450" prst="angle"/>
            <a:contourClr>
              <a:srgbClr val="FFFFFF"/>
            </a:contourClr>
          </a:sp3d>
        </p:spPr>
      </p:pic>
      <p:pic>
        <p:nvPicPr>
          <p:cNvPr id="4" name="Рисунок 3">
            <a:extLst>
              <a:ext uri="{FF2B5EF4-FFF2-40B4-BE49-F238E27FC236}">
                <a16:creationId xmlns:a16="http://schemas.microsoft.com/office/drawing/2014/main" id="{3908C0FB-F796-D71B-0B77-D2BFDDD1DC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606"/>
          <a:stretch/>
        </p:blipFill>
        <p:spPr>
          <a:xfrm>
            <a:off x="6312491" y="3398730"/>
            <a:ext cx="2472435" cy="3226372"/>
          </a:xfrm>
          <a:prstGeom prst="rect">
            <a:avLst/>
          </a:prstGeom>
          <a:ln>
            <a:noFill/>
          </a:ln>
          <a:effectLst>
            <a:glow rad="228600">
              <a:schemeClr val="accent3">
                <a:satMod val="175000"/>
                <a:alpha val="40000"/>
              </a:schemeClr>
            </a:glow>
            <a:outerShdw blurRad="50800" dist="38100" dir="18900000" algn="b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3" name="TextBox 2">
            <a:extLst>
              <a:ext uri="{FF2B5EF4-FFF2-40B4-BE49-F238E27FC236}">
                <a16:creationId xmlns:a16="http://schemas.microsoft.com/office/drawing/2014/main" id="{CEC8A034-6752-4391-53F7-F890AC28AC6E}"/>
              </a:ext>
            </a:extLst>
          </p:cNvPr>
          <p:cNvSpPr txBox="1"/>
          <p:nvPr/>
        </p:nvSpPr>
        <p:spPr>
          <a:xfrm>
            <a:off x="323528" y="253041"/>
            <a:ext cx="5870040" cy="2050690"/>
          </a:xfrm>
          <a:prstGeom prst="rect">
            <a:avLst/>
          </a:prstGeom>
          <a:noFill/>
        </p:spPr>
        <p:txBody>
          <a:bodyPr wrap="square">
            <a:spAutoFit/>
          </a:bodyPr>
          <a:lstStyle/>
          <a:p>
            <a:pPr algn="ctr">
              <a:lnSpc>
                <a:spcPct val="107000"/>
              </a:lnSpc>
              <a:spcAft>
                <a:spcPts val="800"/>
              </a:spcAft>
            </a:pPr>
            <a:r>
              <a:rPr lang="uk-UA" sz="2400" b="1" dirty="0">
                <a:solidFill>
                  <a:srgbClr val="0000FF"/>
                </a:solidFill>
                <a:effectLst/>
              </a:rPr>
              <a:t> * ІННОВАЦІЙНА ДІЯЛЬНІСТЬ </a:t>
            </a:r>
            <a:r>
              <a:rPr lang="uk-UA" sz="2400" b="1" dirty="0">
                <a:solidFill>
                  <a:schemeClr val="accent2">
                    <a:lumMod val="50000"/>
                  </a:schemeClr>
                </a:solidFill>
                <a:effectLst/>
              </a:rPr>
              <a:t>– у 2021 році успішно пройшла навчання та здобула компетентності </a:t>
            </a:r>
            <a:r>
              <a:rPr lang="uk-UA" sz="2400" b="1" dirty="0">
                <a:solidFill>
                  <a:srgbClr val="FF0000"/>
                </a:solidFill>
                <a:effectLst/>
              </a:rPr>
              <a:t>ЕКСПЕРТА</a:t>
            </a:r>
            <a:r>
              <a:rPr lang="uk-UA" sz="2400" b="1" dirty="0">
                <a:solidFill>
                  <a:schemeClr val="accent2">
                    <a:lumMod val="50000"/>
                  </a:schemeClr>
                </a:solidFill>
                <a:effectLst/>
              </a:rPr>
              <a:t> з оцінювання зовнішньої і внутрішньої якості освітньої діяльності ЗЗСО</a:t>
            </a:r>
          </a:p>
        </p:txBody>
      </p:sp>
      <p:sp>
        <p:nvSpPr>
          <p:cNvPr id="7" name="TextBox 6">
            <a:extLst>
              <a:ext uri="{FF2B5EF4-FFF2-40B4-BE49-F238E27FC236}">
                <a16:creationId xmlns:a16="http://schemas.microsoft.com/office/drawing/2014/main" id="{A5D78D58-F014-365F-A3A8-B9670A3200B8}"/>
              </a:ext>
            </a:extLst>
          </p:cNvPr>
          <p:cNvSpPr txBox="1"/>
          <p:nvPr/>
        </p:nvSpPr>
        <p:spPr>
          <a:xfrm>
            <a:off x="4253975" y="2497832"/>
            <a:ext cx="2016224" cy="4360168"/>
          </a:xfrm>
          <a:prstGeom prst="rect">
            <a:avLst/>
          </a:prstGeom>
          <a:noFill/>
        </p:spPr>
        <p:txBody>
          <a:bodyPr wrap="square">
            <a:spAutoFit/>
          </a:bodyPr>
          <a:lstStyle/>
          <a:p>
            <a:pPr algn="ctr">
              <a:lnSpc>
                <a:spcPct val="100000"/>
              </a:lnSpc>
              <a:spcAft>
                <a:spcPts val="800"/>
              </a:spcAft>
            </a:pPr>
            <a:r>
              <a:rPr lang="uk-UA" sz="2400" b="1" dirty="0">
                <a:solidFill>
                  <a:schemeClr val="accent2">
                    <a:lumMod val="75000"/>
                  </a:schemeClr>
                </a:solidFill>
                <a:effectLst/>
              </a:rPr>
              <a:t>ГО «Центр розвитку освіти»</a:t>
            </a:r>
          </a:p>
          <a:p>
            <a:pPr algn="ctr">
              <a:lnSpc>
                <a:spcPct val="100000"/>
              </a:lnSpc>
              <a:spcAft>
                <a:spcPts val="800"/>
              </a:spcAft>
            </a:pPr>
            <a:r>
              <a:rPr lang="uk-UA" sz="2400" b="1" dirty="0">
                <a:solidFill>
                  <a:schemeClr val="accent2">
                    <a:lumMod val="75000"/>
                  </a:schemeClr>
                </a:solidFill>
                <a:effectLst/>
              </a:rPr>
              <a:t>Управління державної служби якості освіти в Одеській області </a:t>
            </a:r>
          </a:p>
          <a:p>
            <a:pPr algn="ctr">
              <a:lnSpc>
                <a:spcPct val="100000"/>
              </a:lnSpc>
              <a:spcAft>
                <a:spcPts val="800"/>
              </a:spcAft>
            </a:pPr>
            <a:endParaRPr lang="uk-UA"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821E2B70-A224-9761-9C00-6B11B3B70D48}"/>
              </a:ext>
            </a:extLst>
          </p:cNvPr>
          <p:cNvPicPr>
            <a:picLocks noChangeAspect="1"/>
          </p:cNvPicPr>
          <p:nvPr/>
        </p:nvPicPr>
        <p:blipFill>
          <a:blip r:embed="rId5"/>
          <a:stretch>
            <a:fillRect/>
          </a:stretch>
        </p:blipFill>
        <p:spPr>
          <a:xfrm>
            <a:off x="17314" y="2391304"/>
            <a:ext cx="4410670" cy="4383961"/>
          </a:xfrm>
          <a:prstGeom prst="rect">
            <a:avLst/>
          </a:prstGeom>
        </p:spPr>
      </p:pic>
    </p:spTree>
    <p:extLst>
      <p:ext uri="{BB962C8B-B14F-4D97-AF65-F5344CB8AC3E}">
        <p14:creationId xmlns:p14="http://schemas.microsoft.com/office/powerpoint/2010/main" val="1330574258"/>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D60EF4-4A6D-443D-BDDB-12D30C742F56}"/>
              </a:ext>
            </a:extLst>
          </p:cNvPr>
          <p:cNvSpPr>
            <a:spLocks noGrp="1"/>
          </p:cNvSpPr>
          <p:nvPr>
            <p:ph type="title"/>
          </p:nvPr>
        </p:nvSpPr>
        <p:spPr>
          <a:xfrm>
            <a:off x="457200" y="116632"/>
            <a:ext cx="8229600" cy="720080"/>
          </a:xfrm>
          <a:gradFill>
            <a:gsLst>
              <a:gs pos="44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a:noAutofit/>
          </a:bodyPr>
          <a:lstStyle/>
          <a:p>
            <a:r>
              <a:rPr lang="uk-UA" sz="2800" dirty="0">
                <a:solidFill>
                  <a:srgbClr val="C00000"/>
                </a:solidFill>
              </a:rPr>
              <a:t>Участь у форумах та конференціях:</a:t>
            </a:r>
            <a:br>
              <a:rPr lang="uk-UA" sz="2800" dirty="0">
                <a:solidFill>
                  <a:srgbClr val="C00000"/>
                </a:solidFill>
              </a:rPr>
            </a:br>
            <a:r>
              <a:rPr lang="uk-UA" sz="2800" dirty="0">
                <a:solidFill>
                  <a:srgbClr val="C00000"/>
                </a:solidFill>
              </a:rPr>
              <a:t>*</a:t>
            </a:r>
            <a:r>
              <a:rPr lang="uk-UA" sz="1800" dirty="0">
                <a:solidFill>
                  <a:srgbClr val="660033"/>
                </a:solidFill>
              </a:rPr>
              <a:t>Доповідь на </a:t>
            </a:r>
            <a:br>
              <a:rPr lang="uk-UA" sz="1800" dirty="0">
                <a:solidFill>
                  <a:srgbClr val="660033"/>
                </a:solidFill>
              </a:rPr>
            </a:br>
            <a:r>
              <a:rPr lang="uk-UA" sz="1800" dirty="0">
                <a:solidFill>
                  <a:srgbClr val="660033"/>
                </a:solidFill>
              </a:rPr>
              <a:t>обласному форумі</a:t>
            </a:r>
            <a:br>
              <a:rPr lang="uk-UA" sz="1800" dirty="0">
                <a:solidFill>
                  <a:srgbClr val="660033"/>
                </a:solidFill>
              </a:rPr>
            </a:br>
            <a:r>
              <a:rPr lang="uk-UA" sz="1800" dirty="0">
                <a:solidFill>
                  <a:srgbClr val="660033"/>
                </a:solidFill>
              </a:rPr>
              <a:t>щодо реалізації в гімназії </a:t>
            </a:r>
            <a:br>
              <a:rPr lang="uk-UA" sz="1800" dirty="0">
                <a:solidFill>
                  <a:srgbClr val="660033"/>
                </a:solidFill>
              </a:rPr>
            </a:br>
            <a:r>
              <a:rPr lang="uk-UA" sz="1800" dirty="0">
                <a:solidFill>
                  <a:srgbClr val="660033"/>
                </a:solidFill>
              </a:rPr>
              <a:t>реформи харчування, </a:t>
            </a:r>
            <a:br>
              <a:rPr lang="uk-UA" sz="1800" dirty="0">
                <a:solidFill>
                  <a:srgbClr val="660033"/>
                </a:solidFill>
              </a:rPr>
            </a:br>
            <a:r>
              <a:rPr lang="uk-UA" sz="1800" dirty="0">
                <a:solidFill>
                  <a:srgbClr val="660033"/>
                </a:solidFill>
              </a:rPr>
              <a:t>ініційованої Оленою Зеленською.</a:t>
            </a:r>
            <a:br>
              <a:rPr lang="uk-UA" sz="1800" dirty="0">
                <a:solidFill>
                  <a:srgbClr val="660033"/>
                </a:solidFill>
              </a:rPr>
            </a:br>
            <a:r>
              <a:rPr lang="uk-UA" sz="1800" dirty="0">
                <a:solidFill>
                  <a:srgbClr val="660033"/>
                </a:solidFill>
              </a:rPr>
              <a:t>Одеса-2021</a:t>
            </a:r>
          </a:p>
        </p:txBody>
      </p:sp>
      <p:pic>
        <p:nvPicPr>
          <p:cNvPr id="3" name="Рисунок 2">
            <a:extLst>
              <a:ext uri="{FF2B5EF4-FFF2-40B4-BE49-F238E27FC236}">
                <a16:creationId xmlns:a16="http://schemas.microsoft.com/office/drawing/2014/main" id="{BC2CC0C0-9C2F-4BE9-9207-E99908C508F6}"/>
              </a:ext>
            </a:extLst>
          </p:cNvPr>
          <p:cNvPicPr>
            <a:picLocks noChangeAspect="1"/>
          </p:cNvPicPr>
          <p:nvPr/>
        </p:nvPicPr>
        <p:blipFill rotWithShape="1">
          <a:blip r:embed="rId3"/>
          <a:srcRect r="20562"/>
          <a:stretch/>
        </p:blipFill>
        <p:spPr>
          <a:xfrm>
            <a:off x="4572000" y="590814"/>
            <a:ext cx="2614100" cy="2246769"/>
          </a:xfrm>
          <a:prstGeom prst="rect">
            <a:avLst/>
          </a:prstGeom>
          <a:effectLst>
            <a:outerShdw blurRad="50800" dist="38100" dir="13500000" algn="br" rotWithShape="0">
              <a:prstClr val="black">
                <a:alpha val="40000"/>
              </a:prstClr>
            </a:outerShdw>
            <a:softEdge rad="127000"/>
          </a:effectLst>
          <a:scene3d>
            <a:camera prst="orthographicFront"/>
            <a:lightRig rig="threePt" dir="t"/>
          </a:scene3d>
          <a:sp3d>
            <a:bevelT prst="relaxedInset"/>
          </a:sp3d>
        </p:spPr>
      </p:pic>
      <p:pic>
        <p:nvPicPr>
          <p:cNvPr id="5" name="Рисунок 4">
            <a:extLst>
              <a:ext uri="{FF2B5EF4-FFF2-40B4-BE49-F238E27FC236}">
                <a16:creationId xmlns:a16="http://schemas.microsoft.com/office/drawing/2014/main" id="{CC2E8016-1735-4D14-892F-5F0D079AFB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44"/>
          <a:stretch/>
        </p:blipFill>
        <p:spPr>
          <a:xfrm>
            <a:off x="134514" y="2451846"/>
            <a:ext cx="4760172" cy="3297233"/>
          </a:xfrm>
          <a:prstGeom prst="rect">
            <a:avLst/>
          </a:prstGeom>
          <a:ln>
            <a:solidFill>
              <a:srgbClr val="0000FF"/>
            </a:solidFill>
          </a:ln>
          <a:effectLst>
            <a:glow rad="139700">
              <a:schemeClr val="accent6">
                <a:satMod val="175000"/>
                <a:alpha val="40000"/>
              </a:schemeClr>
            </a:glow>
          </a:effectLst>
        </p:spPr>
      </p:pic>
      <p:sp>
        <p:nvSpPr>
          <p:cNvPr id="8" name="TextBox 7">
            <a:extLst>
              <a:ext uri="{FF2B5EF4-FFF2-40B4-BE49-F238E27FC236}">
                <a16:creationId xmlns:a16="http://schemas.microsoft.com/office/drawing/2014/main" id="{1684AEE1-DC61-402A-8BA4-BB4D54778300}"/>
              </a:ext>
            </a:extLst>
          </p:cNvPr>
          <p:cNvSpPr txBox="1"/>
          <p:nvPr/>
        </p:nvSpPr>
        <p:spPr>
          <a:xfrm flipH="1">
            <a:off x="0" y="5725705"/>
            <a:ext cx="4894686" cy="1015663"/>
          </a:xfrm>
          <a:prstGeom prst="rect">
            <a:avLst/>
          </a:prstGeom>
          <a:noFill/>
        </p:spPr>
        <p:txBody>
          <a:bodyPr wrap="square" rtlCol="0">
            <a:spAutoFit/>
          </a:bodyPr>
          <a:lstStyle/>
          <a:p>
            <a:r>
              <a:rPr lang="uk-UA" sz="2000" b="1" dirty="0">
                <a:solidFill>
                  <a:srgbClr val="6600CC"/>
                </a:solidFill>
              </a:rPr>
              <a:t>Участь у  ФОРУМІ ЯКОСТІ ОСВІТИ</a:t>
            </a:r>
          </a:p>
          <a:p>
            <a:r>
              <a:rPr lang="uk-UA" sz="2000" b="1" dirty="0">
                <a:solidFill>
                  <a:srgbClr val="6600CC"/>
                </a:solidFill>
              </a:rPr>
              <a:t>ДЕРЖАВНА СЛУЖБА ЯКОСТІ ОСВІТИ </a:t>
            </a:r>
          </a:p>
          <a:p>
            <a:r>
              <a:rPr lang="uk-UA" sz="2000" b="1" dirty="0">
                <a:solidFill>
                  <a:srgbClr val="6600CC"/>
                </a:solidFill>
              </a:rPr>
              <a:t>УКРАЇНИ,   КИЇВ-2023</a:t>
            </a:r>
          </a:p>
        </p:txBody>
      </p:sp>
      <p:pic>
        <p:nvPicPr>
          <p:cNvPr id="4" name="Рисунок 3">
            <a:extLst>
              <a:ext uri="{FF2B5EF4-FFF2-40B4-BE49-F238E27FC236}">
                <a16:creationId xmlns:a16="http://schemas.microsoft.com/office/drawing/2014/main" id="{D52B748A-028E-4D91-B55A-75BE3B15B71D}"/>
              </a:ext>
            </a:extLst>
          </p:cNvPr>
          <p:cNvPicPr>
            <a:picLocks noChangeAspect="1"/>
          </p:cNvPicPr>
          <p:nvPr/>
        </p:nvPicPr>
        <p:blipFill>
          <a:blip r:embed="rId5"/>
          <a:stretch>
            <a:fillRect/>
          </a:stretch>
        </p:blipFill>
        <p:spPr>
          <a:xfrm>
            <a:off x="5652120" y="2348880"/>
            <a:ext cx="3220361" cy="3638807"/>
          </a:xfrm>
          <a:prstGeom prst="rect">
            <a:avLst/>
          </a:prstGeom>
        </p:spPr>
      </p:pic>
      <p:sp>
        <p:nvSpPr>
          <p:cNvPr id="6" name="TextBox 5">
            <a:extLst>
              <a:ext uri="{FF2B5EF4-FFF2-40B4-BE49-F238E27FC236}">
                <a16:creationId xmlns:a16="http://schemas.microsoft.com/office/drawing/2014/main" id="{4165DC2E-DF97-4747-B0EA-0888ED99FF03}"/>
              </a:ext>
            </a:extLst>
          </p:cNvPr>
          <p:cNvSpPr txBox="1"/>
          <p:nvPr/>
        </p:nvSpPr>
        <p:spPr>
          <a:xfrm>
            <a:off x="5335273" y="6006024"/>
            <a:ext cx="3701654" cy="646331"/>
          </a:xfrm>
          <a:prstGeom prst="rect">
            <a:avLst/>
          </a:prstGeom>
          <a:noFill/>
        </p:spPr>
        <p:txBody>
          <a:bodyPr wrap="none" rtlCol="0">
            <a:spAutoFit/>
          </a:bodyPr>
          <a:lstStyle/>
          <a:p>
            <a:r>
              <a:rPr lang="uk-UA" dirty="0">
                <a:solidFill>
                  <a:srgbClr val="0000FF"/>
                </a:solidFill>
              </a:rPr>
              <a:t>Співпраця з Управлінням </a:t>
            </a:r>
          </a:p>
          <a:p>
            <a:r>
              <a:rPr lang="uk-UA" dirty="0">
                <a:solidFill>
                  <a:srgbClr val="0000FF"/>
                </a:solidFill>
              </a:rPr>
              <a:t> якості освіти в Одеській області</a:t>
            </a:r>
          </a:p>
        </p:txBody>
      </p:sp>
    </p:spTree>
    <p:extLst>
      <p:ext uri="{BB962C8B-B14F-4D97-AF65-F5344CB8AC3E}">
        <p14:creationId xmlns:p14="http://schemas.microsoft.com/office/powerpoint/2010/main" val="339300176"/>
      </p:ext>
    </p:extLst>
  </p:cSld>
  <p:clrMapOvr>
    <a:masterClrMapping/>
  </p:clrMapOvr>
  <p:transition advClick="0" advTm="5000">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6" presetClass="emph" presetSubtype="0" fill="hold" nodeType="afterEffect">
                                  <p:stCondLst>
                                    <p:cond delay="0"/>
                                  </p:stCondLst>
                                  <p:childTnLst>
                                    <p:animScale>
                                      <p:cBhvr>
                                        <p:cTn id="17"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5297DC0-D32C-4F8B-A63D-37AA8E88D905}"/>
              </a:ext>
            </a:extLst>
          </p:cNvPr>
          <p:cNvPicPr>
            <a:picLocks noChangeAspect="1"/>
          </p:cNvPicPr>
          <p:nvPr/>
        </p:nvPicPr>
        <p:blipFill>
          <a:blip r:embed="rId3"/>
          <a:stretch>
            <a:fillRect/>
          </a:stretch>
        </p:blipFill>
        <p:spPr>
          <a:xfrm>
            <a:off x="3822478" y="206094"/>
            <a:ext cx="4387626" cy="3936562"/>
          </a:xfrm>
          <a:prstGeom prst="rect">
            <a:avLst/>
          </a:prstGeom>
        </p:spPr>
      </p:pic>
      <p:pic>
        <p:nvPicPr>
          <p:cNvPr id="3" name="Рисунок 2">
            <a:extLst>
              <a:ext uri="{FF2B5EF4-FFF2-40B4-BE49-F238E27FC236}">
                <a16:creationId xmlns:a16="http://schemas.microsoft.com/office/drawing/2014/main" id="{1BE496D6-ABA3-4D4C-8AAF-A89E1D7CDC48}"/>
              </a:ext>
            </a:extLst>
          </p:cNvPr>
          <p:cNvPicPr>
            <a:picLocks noChangeAspect="1"/>
          </p:cNvPicPr>
          <p:nvPr/>
        </p:nvPicPr>
        <p:blipFill rotWithShape="1">
          <a:blip r:embed="rId4"/>
          <a:srcRect b="8235"/>
          <a:stretch/>
        </p:blipFill>
        <p:spPr>
          <a:xfrm>
            <a:off x="539552" y="88003"/>
            <a:ext cx="3008932" cy="4911403"/>
          </a:xfrm>
          <a:prstGeom prst="rect">
            <a:avLst/>
          </a:prstGeom>
        </p:spPr>
      </p:pic>
      <p:pic>
        <p:nvPicPr>
          <p:cNvPr id="4" name="Рисунок 3">
            <a:extLst>
              <a:ext uri="{FF2B5EF4-FFF2-40B4-BE49-F238E27FC236}">
                <a16:creationId xmlns:a16="http://schemas.microsoft.com/office/drawing/2014/main" id="{C5A78C1D-1CFE-4D4D-8A5D-5EA1ED2918DD}"/>
              </a:ext>
            </a:extLst>
          </p:cNvPr>
          <p:cNvPicPr>
            <a:picLocks noChangeAspect="1"/>
          </p:cNvPicPr>
          <p:nvPr/>
        </p:nvPicPr>
        <p:blipFill>
          <a:blip r:embed="rId5"/>
          <a:stretch>
            <a:fillRect/>
          </a:stretch>
        </p:blipFill>
        <p:spPr>
          <a:xfrm>
            <a:off x="6143876" y="3117616"/>
            <a:ext cx="2746212" cy="3661616"/>
          </a:xfrm>
          <a:prstGeom prst="rect">
            <a:avLst/>
          </a:prstGeom>
        </p:spPr>
      </p:pic>
      <p:sp>
        <p:nvSpPr>
          <p:cNvPr id="6" name="TextBox 5">
            <a:extLst>
              <a:ext uri="{FF2B5EF4-FFF2-40B4-BE49-F238E27FC236}">
                <a16:creationId xmlns:a16="http://schemas.microsoft.com/office/drawing/2014/main" id="{ADE11847-5781-4882-8460-36F1DD4617F0}"/>
              </a:ext>
            </a:extLst>
          </p:cNvPr>
          <p:cNvSpPr txBox="1"/>
          <p:nvPr/>
        </p:nvSpPr>
        <p:spPr>
          <a:xfrm>
            <a:off x="252736" y="5287509"/>
            <a:ext cx="4511171" cy="1384995"/>
          </a:xfrm>
          <a:prstGeom prst="rect">
            <a:avLst/>
          </a:prstGeom>
          <a:noFill/>
        </p:spPr>
        <p:txBody>
          <a:bodyPr wrap="none" rtlCol="0">
            <a:spAutoFit/>
          </a:bodyPr>
          <a:lstStyle/>
          <a:p>
            <a:pPr algn="ctr"/>
            <a:r>
              <a:rPr lang="uk-UA" sz="2800" dirty="0"/>
              <a:t>Серпнева конференція</a:t>
            </a:r>
          </a:p>
          <a:p>
            <a:pPr algn="ctr"/>
            <a:r>
              <a:rPr lang="uk-UA" sz="2800" dirty="0"/>
              <a:t> педагогічних працівників</a:t>
            </a:r>
          </a:p>
          <a:p>
            <a:pPr algn="ctr"/>
            <a:r>
              <a:rPr lang="uk-UA" sz="2800" dirty="0"/>
              <a:t>«Освіта єднає»   </a:t>
            </a:r>
          </a:p>
        </p:txBody>
      </p:sp>
      <p:sp>
        <p:nvSpPr>
          <p:cNvPr id="7" name="TextBox 6">
            <a:extLst>
              <a:ext uri="{FF2B5EF4-FFF2-40B4-BE49-F238E27FC236}">
                <a16:creationId xmlns:a16="http://schemas.microsoft.com/office/drawing/2014/main" id="{95A5C2C5-A3F3-4B98-B32C-68B5ABF6101B}"/>
              </a:ext>
            </a:extLst>
          </p:cNvPr>
          <p:cNvSpPr txBox="1"/>
          <p:nvPr/>
        </p:nvSpPr>
        <p:spPr>
          <a:xfrm>
            <a:off x="3925988" y="4363649"/>
            <a:ext cx="2007281" cy="584775"/>
          </a:xfrm>
          <a:prstGeom prst="rect">
            <a:avLst/>
          </a:prstGeom>
          <a:noFill/>
        </p:spPr>
        <p:txBody>
          <a:bodyPr wrap="none" rtlCol="0">
            <a:spAutoFit/>
          </a:bodyPr>
          <a:lstStyle/>
          <a:p>
            <a:r>
              <a:rPr lang="uk-UA" sz="3200" dirty="0">
                <a:solidFill>
                  <a:srgbClr val="C00000"/>
                </a:solidFill>
              </a:rPr>
              <a:t>Київ-2023</a:t>
            </a:r>
          </a:p>
        </p:txBody>
      </p:sp>
    </p:spTree>
    <p:extLst>
      <p:ext uri="{BB962C8B-B14F-4D97-AF65-F5344CB8AC3E}">
        <p14:creationId xmlns:p14="http://schemas.microsoft.com/office/powerpoint/2010/main" val="3096605305"/>
      </p:ext>
    </p:extLst>
  </p:cSld>
  <p:clrMapOvr>
    <a:masterClrMapping/>
  </p:clrMapOvr>
  <p:transition advClick="0" advTm="5000">
    <p:pull dir="ru"/>
  </p:transition>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Грань">
  <a:themeElements>
    <a:clrScheme name="Оранжева">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Чітка тінь">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5811</TotalTime>
  <Words>2328</Words>
  <Application>Microsoft Office PowerPoint</Application>
  <PresentationFormat>Экран (4:3)</PresentationFormat>
  <Paragraphs>483</Paragraphs>
  <Slides>50</Slides>
  <Notes>17</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2</vt:i4>
      </vt:variant>
      <vt:variant>
        <vt:lpstr>Заголовки слайдов</vt:lpstr>
      </vt:variant>
      <vt:variant>
        <vt:i4>50</vt:i4>
      </vt:variant>
    </vt:vector>
  </HeadingPairs>
  <TitlesOfParts>
    <vt:vector size="66" baseType="lpstr">
      <vt:lpstr>Algerian</vt:lpstr>
      <vt:lpstr>Angsana New</vt:lpstr>
      <vt:lpstr>Arial</vt:lpstr>
      <vt:lpstr>Arial Narrow</vt:lpstr>
      <vt:lpstr>Calibri</vt:lpstr>
      <vt:lpstr>Candara</vt:lpstr>
      <vt:lpstr>DejaVu Sans</vt:lpstr>
      <vt:lpstr>Google Sans</vt:lpstr>
      <vt:lpstr>innerspace</vt:lpstr>
      <vt:lpstr>ProximaNova</vt:lpstr>
      <vt:lpstr>Times New Roman</vt:lpstr>
      <vt:lpstr>Trebuchet MS</vt:lpstr>
      <vt:lpstr>Wingdings</vt:lpstr>
      <vt:lpstr>Wingdings 3</vt:lpstr>
      <vt:lpstr>Аспект</vt:lpstr>
      <vt:lpstr>Грань</vt:lpstr>
      <vt:lpstr>Презентация PowerPoint</vt:lpstr>
      <vt:lpstr>ВІЗИТКА: Педагогічний працівник :  Марченко Ганна Анатоліївна Дата народження :   10.11.1971   р. Посада : директор, вчитель  історії                  ЗЗСО   «Авангардівський ліцей»                  Авангардівської селищної ради Загальний стаж педагогічної діяльності : 25 р.   в  даному закладі працюю з 2019 року на посаді директора,    на керівних посадах – з 2004 року  </vt:lpstr>
      <vt:lpstr>Освіта :  вища, спеціаліст,  Черкаський   національний університет   імені  Богдана  Хмельницького,  «Історія»;  історик,  викладач історії. </vt:lpstr>
      <vt:lpstr>      Підвищення кваліфікації при   КУ «ОАНО ООР» (2019-2024 роки, загальна кількість 246 годин)  </vt:lpstr>
      <vt:lpstr>Презентация PowerPoint</vt:lpstr>
      <vt:lpstr>Презентация PowerPoint</vt:lpstr>
      <vt:lpstr>Презентация PowerPoint</vt:lpstr>
      <vt:lpstr>Участь у форумах та конференціях: *Доповідь на  обласному форумі щодо реалізації в гімназії  реформи харчування,  ініційованої Оленою Зеленською. Одеса-2021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КОНТИНГЕНТ УЧНІВ  2019-2025 рр</vt:lpstr>
      <vt:lpstr>ЧИСЕЛЬНИЙ СКЛАД ПРАЦІВНИКІВ</vt:lpstr>
      <vt:lpstr>Презентация PowerPoint</vt:lpstr>
      <vt:lpstr>Клас безпеки</vt:lpstr>
      <vt:lpstr>Презентация PowerPoint</vt:lpstr>
      <vt:lpstr>Програма «Шкільний автобус» діє в гімназії з 2019 року</vt:lpstr>
      <vt:lpstr>     У 2020 році за ініціативою першої леді України Олени Зеленської стартувала реформа системи шкільного харчування, а з 2021 року  ЗЗСО «Авангардівська гімназія» активно долучилися до впровадження системи НАССР і  розпочали оновлення шкільного меню відповідно до рекомендацій Євгена Клопотенка та нового Порядку харчування учнів,  що  значно підвищило  якість харчування.</vt:lpstr>
      <vt:lpstr>Робота з обдарованими та здібними учнями – один з пріоритетних напрямків            </vt:lpstr>
      <vt:lpstr>Презентация PowerPoint</vt:lpstr>
      <vt:lpstr>УЧНІВСЬКИЙ ПАРЛАМЕНТ        ЗАСІДАННЯ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КОНТИНГЕНТ УЧНІВ  2025-2030 рр</vt:lpstr>
      <vt:lpstr>Якісний склад педагогічних працівників</vt:lpstr>
      <vt:lpstr>Презентация PowerPoint</vt:lpstr>
      <vt:lpstr>Презентация PowerPoint</vt:lpstr>
      <vt:lpstr>Презентация PowerPoint</vt:lpstr>
      <vt:lpstr>Презентация PowerPoint</vt:lpstr>
      <vt:lpstr>Презентация PowerPoint</vt:lpstr>
      <vt:lpstr> Академічний ліцей</vt:lpstr>
      <vt:lpstr>Презентация PowerPoint</vt:lpstr>
      <vt:lpstr>Презентация PowerPoint</vt:lpstr>
      <vt:lpstr>Презентация PowerPoint</vt:lpstr>
      <vt:lpstr>Фінансова автономія:  є важливим інструментом для покращення освітнього процесу та розвитку ліцею. Проте, для її успішної реалізації необхідно забезпечити чітке законодавче регулювання, професійну підготовку кадрів та належний контроль за використанням коштів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Елена</dc:creator>
  <cp:lastModifiedBy>Administrator</cp:lastModifiedBy>
  <cp:revision>620</cp:revision>
  <cp:lastPrinted>2023-04-05T10:17:35Z</cp:lastPrinted>
  <dcterms:created xsi:type="dcterms:W3CDTF">2013-07-29T17:42:42Z</dcterms:created>
  <dcterms:modified xsi:type="dcterms:W3CDTF">2025-06-24T00:21:22Z</dcterms:modified>
</cp:coreProperties>
</file>